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4" r:id="rId2"/>
    <p:sldMasterId id="2147483716" r:id="rId3"/>
  </p:sldMasterIdLst>
  <p:notesMasterIdLst>
    <p:notesMasterId r:id="rId27"/>
  </p:notesMasterIdLst>
  <p:handoutMasterIdLst>
    <p:handoutMasterId r:id="rId28"/>
  </p:handoutMasterIdLst>
  <p:sldIdLst>
    <p:sldId id="546" r:id="rId4"/>
    <p:sldId id="621" r:id="rId5"/>
    <p:sldId id="622" r:id="rId6"/>
    <p:sldId id="430" r:id="rId7"/>
    <p:sldId id="428" r:id="rId8"/>
    <p:sldId id="624" r:id="rId9"/>
    <p:sldId id="643" r:id="rId10"/>
    <p:sldId id="631" r:id="rId11"/>
    <p:sldId id="635" r:id="rId12"/>
    <p:sldId id="438" r:id="rId13"/>
    <p:sldId id="644" r:id="rId14"/>
    <p:sldId id="439" r:id="rId15"/>
    <p:sldId id="637" r:id="rId16"/>
    <p:sldId id="639" r:id="rId17"/>
    <p:sldId id="441" r:id="rId18"/>
    <p:sldId id="640" r:id="rId19"/>
    <p:sldId id="641" r:id="rId20"/>
    <p:sldId id="444" r:id="rId21"/>
    <p:sldId id="642" r:id="rId22"/>
    <p:sldId id="478" r:id="rId23"/>
    <p:sldId id="480" r:id="rId24"/>
    <p:sldId id="479" r:id="rId25"/>
    <p:sldId id="519" r:id="rId26"/>
  </p:sldIdLst>
  <p:sldSz cx="9144000" cy="6858000" type="screen4x3"/>
  <p:notesSz cx="7315200" cy="9601200"/>
  <p:custDataLst>
    <p:tags r:id="rId29"/>
  </p:custDataLst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D6FF"/>
    <a:srgbClr val="0096FF"/>
    <a:srgbClr val="003399"/>
    <a:srgbClr val="00CC00"/>
    <a:srgbClr val="0066FF"/>
    <a:srgbClr val="008000"/>
    <a:srgbClr val="006699"/>
    <a:srgbClr val="FF5050"/>
    <a:srgbClr val="00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68" autoAdjust="0"/>
    <p:restoredTop sz="96330" autoAdjust="0"/>
  </p:normalViewPr>
  <p:slideViewPr>
    <p:cSldViewPr>
      <p:cViewPr varScale="1">
        <p:scale>
          <a:sx n="211" d="100"/>
          <a:sy n="211" d="100"/>
        </p:scale>
        <p:origin x="178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1" d="100"/>
          <a:sy n="41" d="100"/>
        </p:scale>
        <p:origin x="-1589" y="-77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/>
            </a:lvl1pPr>
          </a:lstStyle>
          <a:p>
            <a:fld id="{759F1365-E272-4148-8CA6-E90C9AB0A4D7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6313" y="4560888"/>
            <a:ext cx="536257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/>
            </a:lvl1pPr>
          </a:lstStyle>
          <a:p>
            <a:fld id="{E3EC559D-D6FA-4C40-A190-C4F64DFBE51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02B5FA-F875-459E-96FE-7CA3AB8AAA22}" type="slidenum">
              <a:rPr lang="zh-CN" altLang="en-US"/>
              <a:pPr eaLnBrk="1" hangingPunct="1">
                <a:spcBef>
                  <a:spcPct val="0"/>
                </a:spcBef>
              </a:pPr>
              <a:t>1</a:t>
            </a:fld>
            <a:endParaRPr lang="en-US" altLang="zh-CN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cs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94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13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19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27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7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90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523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6493077-AE42-4BF4-9E90-2794DA6A5B85}" type="slidenum">
              <a:rPr lang="en-US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A9AC81E-9910-49C2-A8D7-33C330F26F13}" type="slidenum">
              <a:rPr lang="zh-CN" altLang="en-US"/>
              <a:pPr algn="r" eaLnBrk="1" hangingPunct="1">
                <a:spcBef>
                  <a:spcPct val="0"/>
                </a:spcBef>
                <a:buFontTx/>
                <a:buNone/>
              </a:pPr>
              <a:t>2</a:t>
            </a:fld>
            <a:endParaRPr lang="en-US" altLang="zh-CN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0250" y="4560888"/>
            <a:ext cx="585470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cs typeface="Times New Roman"/>
              </a:rPr>
              <a:t>Not transient data</a:t>
            </a:r>
          </a:p>
          <a:p>
            <a:pPr eaLnBrk="1" hangingPunct="1"/>
            <a:r>
              <a:rPr lang="en-US" altLang="en-US" dirty="0">
                <a:cs typeface="Times New Roman"/>
              </a:rPr>
              <a:t>The amount of space required to store them and resource to access them can be huge.</a:t>
            </a:r>
          </a:p>
          <a:p>
            <a:pPr eaLnBrk="1" hangingPunct="1"/>
            <a:r>
              <a:rPr lang="en-US" altLang="en-US" dirty="0">
                <a:cs typeface="Times New Roman"/>
              </a:rPr>
              <a:t>It also poses significant challenges on their management, such as that for the system’s scalability and fault tolerance. </a:t>
            </a:r>
          </a:p>
        </p:txBody>
      </p:sp>
    </p:spTree>
    <p:extLst>
      <p:ext uri="{BB962C8B-B14F-4D97-AF65-F5344CB8AC3E}">
        <p14:creationId xmlns:p14="http://schemas.microsoft.com/office/powerpoint/2010/main" val="2838282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A9AC81E-9910-49C2-A8D7-33C330F26F13}" type="slidenum">
              <a:rPr lang="zh-CN" altLang="en-US"/>
              <a:pPr algn="r" eaLnBrk="1" hangingPunct="1">
                <a:spcBef>
                  <a:spcPct val="0"/>
                </a:spcBef>
                <a:buFontTx/>
                <a:buNone/>
              </a:pPr>
              <a:t>3</a:t>
            </a:fld>
            <a:endParaRPr lang="en-US" altLang="zh-CN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0250" y="4560888"/>
            <a:ext cx="585470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sz="1200" dirty="0"/>
              <a:t>There is an opportunity to reduce the size of the data, which is the data can be highly redundant, or there exists substantial data duplication.  </a:t>
            </a:r>
          </a:p>
          <a:p>
            <a:pPr eaLnBrk="1" hangingPunct="1"/>
            <a:r>
              <a:rPr lang="en-US" sz="1200" dirty="0"/>
              <a:t>such as software package, data re-</a:t>
            </a:r>
            <a:r>
              <a:rPr lang="en-US" sz="1200" dirty="0" err="1"/>
              <a:t>ornization</a:t>
            </a:r>
            <a:r>
              <a:rPr lang="en-US" sz="1200" dirty="0"/>
              <a:t>, … in backup storage systems.</a:t>
            </a:r>
            <a:endParaRPr lang="en-US" altLang="en-US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9563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explains why </a:t>
            </a:r>
            <a:r>
              <a:rPr lang="en-US" dirty="0" err="1"/>
              <a:t>dedup</a:t>
            </a:r>
            <a:r>
              <a:rPr lang="en-US" dirty="0"/>
              <a:t> technique has been so widely used in various computing and storage environments. The concept of </a:t>
            </a:r>
            <a:r>
              <a:rPr lang="en-US" dirty="0" err="1"/>
              <a:t>dedup</a:t>
            </a:r>
            <a:r>
              <a:rPr lang="en-US" dirty="0"/>
              <a:t> is pretty simple. Use file-level </a:t>
            </a:r>
            <a:r>
              <a:rPr lang="en-US" dirty="0" err="1"/>
              <a:t>dedup</a:t>
            </a:r>
            <a:r>
              <a:rPr lang="en-US" dirty="0"/>
              <a:t> as an example. …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cryptographic hash function …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</a:t>
            </a:r>
            <a:r>
              <a:rPr lang="en-US" dirty="0" err="1"/>
              <a:t>dedup</a:t>
            </a:r>
            <a:r>
              <a:rPr lang="en-US" dirty="0"/>
              <a:t> is a feature in major storage products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Both"/>
              <a:tabLst/>
              <a:defRPr/>
            </a:pPr>
            <a:r>
              <a:rPr lang="en-US" dirty="0"/>
              <a:t>Recognize the duplicate data as much as possible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Both"/>
              <a:tabLst/>
              <a:defRPr/>
            </a:pPr>
            <a:r>
              <a:rPr lang="en-US" dirty="0"/>
              <a:t>Faster … this is true not only for primary systems, it’s also important for backup systems. …leave more for other data maintenance tasks.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80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first look at the first issue, which is </a:t>
            </a:r>
            <a:r>
              <a:rPr lang="en-US" dirty="0" err="1"/>
              <a:t>dedup</a:t>
            </a:r>
            <a:r>
              <a:rPr lang="en-US" dirty="0"/>
              <a:t> more data for a higher </a:t>
            </a:r>
            <a:r>
              <a:rPr lang="en-US" dirty="0" err="1"/>
              <a:t>dedup</a:t>
            </a:r>
            <a:r>
              <a:rPr lang="en-US" dirty="0"/>
              <a:t> ratio, which is 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84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A9AC81E-9910-49C2-A8D7-33C330F26F13}" type="slidenum">
              <a:rPr lang="zh-CN" altLang="en-US"/>
              <a:pPr algn="r" eaLnBrk="1" hangingPunct="1">
                <a:spcBef>
                  <a:spcPct val="0"/>
                </a:spcBef>
                <a:buFontTx/>
                <a:buNone/>
              </a:pPr>
              <a:t>6</a:t>
            </a:fld>
            <a:endParaRPr lang="en-US" altLang="zh-CN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0250" y="4560888"/>
            <a:ext cx="585470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cs typeface="Times New Roman"/>
              </a:rPr>
              <a:t>Yes, one can simply partition </a:t>
            </a:r>
          </a:p>
        </p:txBody>
      </p:sp>
    </p:spTree>
    <p:extLst>
      <p:ext uri="{BB962C8B-B14F-4D97-AF65-F5344CB8AC3E}">
        <p14:creationId xmlns:p14="http://schemas.microsoft.com/office/powerpoint/2010/main" val="2635865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A9AC81E-9910-49C2-A8D7-33C330F26F13}" type="slidenum">
              <a:rPr lang="zh-CN" altLang="en-US"/>
              <a:pPr algn="r" eaLnBrk="1" hangingPunct="1">
                <a:spcBef>
                  <a:spcPct val="0"/>
                </a:spcBef>
                <a:buFontTx/>
                <a:buNone/>
              </a:pPr>
              <a:t>7</a:t>
            </a:fld>
            <a:endParaRPr lang="en-US" altLang="zh-CN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0250" y="4560888"/>
            <a:ext cx="585470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cs typeface="Times New Roman"/>
              </a:rPr>
              <a:t>Yes, one can simply partition </a:t>
            </a:r>
          </a:p>
        </p:txBody>
      </p:sp>
    </p:spTree>
    <p:extLst>
      <p:ext uri="{BB962C8B-B14F-4D97-AF65-F5344CB8AC3E}">
        <p14:creationId xmlns:p14="http://schemas.microsoft.com/office/powerpoint/2010/main" val="729477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 txBox="1">
            <a:spLocks noGrp="1" noChangeArrowheads="1"/>
          </p:cNvSpPr>
          <p:nvPr/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3A9AC81E-9910-49C2-A8D7-33C330F26F13}" type="slidenum">
              <a:rPr lang="zh-CN" altLang="en-US"/>
              <a:pPr algn="r" eaLnBrk="1" hangingPunct="1">
                <a:spcBef>
                  <a:spcPct val="0"/>
                </a:spcBef>
                <a:buFontTx/>
                <a:buNone/>
              </a:pPr>
              <a:t>8</a:t>
            </a:fld>
            <a:endParaRPr lang="en-US" altLang="zh-CN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0250" y="4560888"/>
            <a:ext cx="585470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cs typeface="Times New Roman"/>
              </a:rPr>
              <a:t>To address this problem, CDC is proposed. </a:t>
            </a:r>
          </a:p>
        </p:txBody>
      </p:sp>
    </p:spTree>
    <p:extLst>
      <p:ext uri="{BB962C8B-B14F-4D97-AF65-F5344CB8AC3E}">
        <p14:creationId xmlns:p14="http://schemas.microsoft.com/office/powerpoint/2010/main" val="414515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Offset of the advantage of CDC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AAA6B3-F33A-3647-96C4-7E2FF0C5AE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73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31"/>
          <p:cNvSpPr>
            <a:spLocks noChangeArrowheads="1"/>
          </p:cNvSpPr>
          <p:nvPr userDrawn="1"/>
        </p:nvSpPr>
        <p:spPr bwMode="auto">
          <a:xfrm>
            <a:off x="152400" y="228600"/>
            <a:ext cx="8839200" cy="76200"/>
          </a:xfrm>
          <a:prstGeom prst="rect">
            <a:avLst/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endParaRPr lang="en-US" altLang="en-US" dirty="0"/>
          </a:p>
        </p:txBody>
      </p:sp>
      <p:pic>
        <p:nvPicPr>
          <p:cNvPr id="5" name="Picture 1032" descr="cic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791200"/>
            <a:ext cx="849313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1033"/>
          <p:cNvGrpSpPr>
            <a:grpSpLocks/>
          </p:cNvGrpSpPr>
          <p:nvPr userDrawn="1"/>
        </p:nvGrpSpPr>
        <p:grpSpPr bwMode="auto">
          <a:xfrm>
            <a:off x="1295400" y="6108700"/>
            <a:ext cx="6781800" cy="520700"/>
            <a:chOff x="960" y="3823"/>
            <a:chExt cx="3792" cy="328"/>
          </a:xfrm>
        </p:grpSpPr>
        <p:sp>
          <p:nvSpPr>
            <p:cNvPr id="7" name="Text Box 1034"/>
            <p:cNvSpPr txBox="1">
              <a:spLocks noChangeArrowheads="1"/>
            </p:cNvSpPr>
            <p:nvPr/>
          </p:nvSpPr>
          <p:spPr bwMode="gray">
            <a:xfrm>
              <a:off x="2432" y="3978"/>
              <a:ext cx="2275" cy="17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45720" anchor="b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r">
                <a:spcBef>
                  <a:spcPct val="0"/>
                </a:spcBef>
                <a:buFontTx/>
                <a:buNone/>
                <a:defRPr/>
              </a:pPr>
              <a:r>
                <a:rPr lang="en-US" altLang="zh-CN" sz="1200" b="1">
                  <a:latin typeface="Helvetica" pitchFamily="26" charset="0"/>
                  <a:ea typeface="宋体" pitchFamily="2" charset="-122"/>
                </a:rPr>
                <a:t>Wayne State University</a:t>
              </a:r>
              <a:endParaRPr lang="en-US" altLang="zh-CN" sz="1200">
                <a:latin typeface="Helvetica" pitchFamily="26" charset="0"/>
                <a:ea typeface="宋体" pitchFamily="2" charset="-122"/>
              </a:endParaRPr>
            </a:p>
          </p:txBody>
        </p:sp>
        <p:sp>
          <p:nvSpPr>
            <p:cNvPr id="8" name="Text Box 1035"/>
            <p:cNvSpPr txBox="1">
              <a:spLocks noChangeArrowheads="1"/>
            </p:cNvSpPr>
            <p:nvPr/>
          </p:nvSpPr>
          <p:spPr bwMode="gray">
            <a:xfrm>
              <a:off x="960" y="3823"/>
              <a:ext cx="379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5720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  <a:defRPr/>
              </a:pPr>
              <a:r>
                <a:rPr lang="en-US" altLang="zh-CN" sz="1200" b="1" dirty="0">
                  <a:latin typeface="Helvetica" pitchFamily="34" charset="0"/>
                  <a:ea typeface="SimSun" pitchFamily="2" charset="-122"/>
                </a:rPr>
                <a:t>Cluster and Internet Computing Laboratory </a:t>
              </a:r>
            </a:p>
          </p:txBody>
        </p:sp>
        <p:sp>
          <p:nvSpPr>
            <p:cNvPr id="9" name="Rectangle 1036"/>
            <p:cNvSpPr>
              <a:spLocks noChangeArrowheads="1"/>
            </p:cNvSpPr>
            <p:nvPr/>
          </p:nvSpPr>
          <p:spPr bwMode="auto">
            <a:xfrm flipV="1">
              <a:off x="992" y="3973"/>
              <a:ext cx="3658" cy="29"/>
            </a:xfrm>
            <a:prstGeom prst="rect">
              <a:avLst/>
            </a:prstGeom>
            <a:solidFill>
              <a:srgbClr val="333399"/>
            </a:solidFill>
            <a:ln w="12700">
              <a:solidFill>
                <a:srgbClr val="333399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endParaRPr lang="en-US" altLang="en-US" dirty="0"/>
            </a:p>
          </p:txBody>
        </p:sp>
      </p:grpSp>
      <p:sp>
        <p:nvSpPr>
          <p:cNvPr id="1126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11267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3704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6AB73F-3EE2-4F6E-9A02-74A01CB76637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55A0B4-C466-4015-A6AB-BB954A89076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7685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3377FA-3289-4470-9F7A-AF9DF7FF50CF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04A664-EF9A-472C-A23C-72508943104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1172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38100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D164FA-1B8D-46D5-837C-BBE754077E29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0BB33C-18FE-4853-96A1-6B013DA13C8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639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38100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524000"/>
            <a:ext cx="38100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86200"/>
            <a:ext cx="38100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AD23EB-020E-4DF7-BCD3-9EDADB542BDB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9C54AC-0DCD-4579-B68E-E664261291D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04628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D75BB4-014A-4E12-8076-58EB9A61BA82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0C068A-1D85-4BA8-9F20-CAA44D0E8BC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4297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560B53-DADF-4AFC-82B9-B699B41CED22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D93012-ACBC-4696-ADCB-FA4503821C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922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48E76C-3B8C-4112-890F-5C25ADCBB6F0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69B578-E7A7-4F99-A3AA-08491E9F50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9849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88BCAF-93DD-437C-9B6D-0535E0239529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E3C844-0CE5-431E-9A1A-5954FCF863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69252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A714A-D1C3-439E-8094-8446E7AE60DB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2EE7F5F-D4DD-4CCB-9514-CF2FB2F609C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6911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CF0E5-BD43-4C1E-B139-F09923105E91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BE4662-6F37-46C9-9E6C-75C185D4E7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79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4"/>
          <p:cNvSpPr>
            <a:spLocks noChangeArrowheads="1"/>
          </p:cNvSpPr>
          <p:nvPr userDrawn="1"/>
        </p:nvSpPr>
        <p:spPr bwMode="auto">
          <a:xfrm>
            <a:off x="533400" y="1066800"/>
            <a:ext cx="8610600" cy="76200"/>
          </a:xfrm>
          <a:prstGeom prst="rect">
            <a:avLst/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endParaRPr lang="en-US" altLang="en-US" dirty="0"/>
          </a:p>
        </p:txBody>
      </p:sp>
      <p:sp>
        <p:nvSpPr>
          <p:cNvPr id="5" name="Text Box 9"/>
          <p:cNvSpPr txBox="1">
            <a:spLocks noChangeArrowheads="1"/>
          </p:cNvSpPr>
          <p:nvPr userDrawn="1"/>
        </p:nvSpPr>
        <p:spPr bwMode="auto">
          <a:xfrm>
            <a:off x="5334000" y="6400800"/>
            <a:ext cx="1327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endParaRPr lang="en-US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4800600"/>
          </a:xfrm>
        </p:spPr>
        <p:txBody>
          <a:bodyPr/>
          <a:lstStyle>
            <a:lvl1pPr>
              <a:buFont typeface="Wingdings" pitchFamily="2" charset="2"/>
              <a:buChar char="§"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EE6574-8C8B-4EBF-8010-E5CDDCBFAAB8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980AC9-68B9-473D-84C7-C4A6362B2A4D}" type="datetime1">
              <a:rPr lang="en-US" altLang="en-US" smtClean="0"/>
              <a:t>6/4/19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9915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E4F2E1-4C33-4CB9-91F8-F4BF1CE656F6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D84492-3934-46DD-BC69-6831250178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70633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DF09AA-BDA6-4934-8D17-DAB23BDBE2F4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D359BA-4845-4CAF-9865-02A7990140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85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A20C20-5C41-41D2-BCB1-B6E818EA90E1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24635D-C8F0-4F1B-AAC8-A9CDBF0F388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54956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BCB518-D4D5-4BC1-9B50-FCED2E101D29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ED0D30-9C08-40F1-958A-D3AC87F30A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85024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EF1397-7C09-49FD-B9A9-D2540F7DBE10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705292-BF71-41E1-9AC1-4F94592CBC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66954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088C61-E572-4023-B795-DE59A5802576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94A23-DE36-4D59-836E-86CECDA8799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80791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AA7CBE-7A77-45BF-A4DF-580B2B1E68F0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AC09F4-C78C-4848-8A44-4C1B079A2D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7998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D3B28-A184-428A-8A9B-09C4706848D8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3D3469-46C8-48F8-9768-CBB90ACB5D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3538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AF568-B74D-49FD-860D-CBBBD18C48CB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7771C9-B864-4D12-9630-E9968D6EA4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38552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48C9D-5566-4FB3-AB69-1EE033DB9B0E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03177C-E9B6-4310-9480-D498E33AE1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42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95591E-FADF-4B81-9BCE-49F996B710C6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C1FD6A-F60C-46B5-98EF-9D591A3EA3B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65174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D4D86-3635-4350-B6F6-44F935832434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ECB509-304D-4005-9B46-3C5FD2B6B2B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44256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FBFEAF-1128-4E98-96E9-9141D759A2B9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98F4A6-EA13-47D3-A248-7D624DC920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5569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99C92-AD15-4613-A6D1-9D4454D78117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AAD115-E8B9-4E42-880A-164EE75DFD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86877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0F1863-EB9B-4958-A1C6-E4F8A1D6AA65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9A0025-1A17-45B8-930B-D85A871DE0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9729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60D5A3-27DE-4372-ACCE-CAC661A2CC2E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1CD300-B26B-4E6E-86B7-7914B1D00A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69237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4DBC2B-2B45-40CF-B952-9F3959F2E958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C07B5C-4A91-432F-8A18-D60A428AD7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665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522269-1D03-4C46-992E-AAC6938615E9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55299E-1584-468B-82DB-ED05E0FF65B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265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C48259-F863-4578-A267-3A15205F7BF5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24C9D3-ABFF-43E5-8029-B41690AC232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8408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CD749F-281F-4003-BA29-48747591660B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A4B276-7095-44B9-AE96-671F7AB55B7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0900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D68333-2917-41BF-95B5-F2E40E9EEE73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F3B398-5273-491A-A6B2-3E3F2944DBB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452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EB0DCF-75E0-4E4C-BB4A-B127F85819FD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D1F377-E9E5-4BD7-9363-8E1DE3E66E7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945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B72DE9-67D6-48DB-93D3-3729AE673C9B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294997-59E3-4993-AC36-EAFA1492DB1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38326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24000"/>
            <a:ext cx="7772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First level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fld id="{15A431E7-AC13-4FAF-BB61-ADA870F47F48}" type="datetime1">
              <a:rPr lang="en-US" altLang="en-US" smtClean="0"/>
              <a:t>6/4/19</a:t>
            </a:fld>
            <a:r>
              <a:rPr lang="en-US" altLang="en-US"/>
              <a:t>11/15/2007</a:t>
            </a: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400">
                <a:ea typeface="宋体" panose="02010600030101010101" pitchFamily="2" charset="-122"/>
              </a:defRPr>
            </a:lvl1pPr>
          </a:lstStyle>
          <a:p>
            <a:fld id="{DC745C75-9AB0-424C-9BA3-1A1286F02AB1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1031" name="Rectangle 14"/>
          <p:cNvSpPr>
            <a:spLocks noChangeArrowheads="1"/>
          </p:cNvSpPr>
          <p:nvPr userDrawn="1"/>
        </p:nvSpPr>
        <p:spPr bwMode="auto">
          <a:xfrm>
            <a:off x="533400" y="1295400"/>
            <a:ext cx="8610600" cy="76200"/>
          </a:xfrm>
          <a:prstGeom prst="rect">
            <a:avLst/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defRPr/>
            </a:pPr>
            <a:endParaRPr lang="en-US" altLang="en-US" dirty="0"/>
          </a:p>
        </p:txBody>
      </p:sp>
      <p:sp>
        <p:nvSpPr>
          <p:cNvPr id="1032" name="Text Box 15"/>
          <p:cNvSpPr txBox="1">
            <a:spLocks noChangeArrowheads="1"/>
          </p:cNvSpPr>
          <p:nvPr userDrawn="1"/>
        </p:nvSpPr>
        <p:spPr bwMode="auto">
          <a:xfrm>
            <a:off x="2895600" y="6248400"/>
            <a:ext cx="3200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  <a:defRPr/>
            </a:pPr>
            <a:r>
              <a:rPr lang="en-US" altLang="zh-CN" sz="1400" dirty="0">
                <a:ea typeface="SimSun" pitchFamily="2" charset="-122"/>
              </a:rPr>
              <a:t>Song Fu @ Wayne State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92" r:id="rId1"/>
    <p:sldLayoutId id="2147484393" r:id="rId2"/>
    <p:sldLayoutId id="2147484359" r:id="rId3"/>
    <p:sldLayoutId id="2147484360" r:id="rId4"/>
    <p:sldLayoutId id="2147484361" r:id="rId5"/>
    <p:sldLayoutId id="2147484362" r:id="rId6"/>
    <p:sldLayoutId id="2147484363" r:id="rId7"/>
    <p:sldLayoutId id="2147484364" r:id="rId8"/>
    <p:sldLayoutId id="2147484365" r:id="rId9"/>
    <p:sldLayoutId id="2147484366" r:id="rId10"/>
    <p:sldLayoutId id="2147484367" r:id="rId11"/>
    <p:sldLayoutId id="2147484368" r:id="rId12"/>
    <p:sldLayoutId id="2147484369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rgbClr val="800000"/>
          </a:solidFill>
          <a:latin typeface="Arial" charset="0"/>
        </a:defRPr>
      </a:lvl9pPr>
    </p:titleStyle>
    <p:bodyStyle>
      <a:lvl1pPr marL="514350" indent="-5143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57A69636-336E-43FD-91AD-432F8E65102E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15AE2183-B8EC-4B82-B5EA-0F02B8B7600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70" r:id="rId1"/>
    <p:sldLayoutId id="2147484371" r:id="rId2"/>
    <p:sldLayoutId id="2147484372" r:id="rId3"/>
    <p:sldLayoutId id="2147484373" r:id="rId4"/>
    <p:sldLayoutId id="2147484374" r:id="rId5"/>
    <p:sldLayoutId id="2147484375" r:id="rId6"/>
    <p:sldLayoutId id="2147484376" r:id="rId7"/>
    <p:sldLayoutId id="2147484377" r:id="rId8"/>
    <p:sldLayoutId id="2147484378" r:id="rId9"/>
    <p:sldLayoutId id="2147484379" r:id="rId10"/>
    <p:sldLayoutId id="214748438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5A93D8B0-E1DD-4060-B86C-A92F35EB947B}" type="datetime1">
              <a:rPr lang="en-US" smtClean="0"/>
              <a:t>6/4/19</a:t>
            </a:fld>
            <a:r>
              <a:rPr lang="en-US"/>
              <a:t>11/15/2007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E21425ED-76A7-4DF5-BF6F-249D4903B79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81" r:id="rId1"/>
    <p:sldLayoutId id="2147484382" r:id="rId2"/>
    <p:sldLayoutId id="2147484383" r:id="rId3"/>
    <p:sldLayoutId id="2147484384" r:id="rId4"/>
    <p:sldLayoutId id="2147484385" r:id="rId5"/>
    <p:sldLayoutId id="2147484386" r:id="rId6"/>
    <p:sldLayoutId id="2147484387" r:id="rId7"/>
    <p:sldLayoutId id="2147484388" r:id="rId8"/>
    <p:sldLayoutId id="2147484389" r:id="rId9"/>
    <p:sldLayoutId id="2147484390" r:id="rId10"/>
    <p:sldLayoutId id="214748439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8"/>
          <p:cNvSpPr>
            <a:spLocks noChangeArrowheads="1"/>
          </p:cNvSpPr>
          <p:nvPr/>
        </p:nvSpPr>
        <p:spPr bwMode="auto">
          <a:xfrm>
            <a:off x="0" y="5638800"/>
            <a:ext cx="8839200" cy="1219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6149" name="Rectangle 3"/>
          <p:cNvSpPr txBox="1">
            <a:spLocks noChangeArrowheads="1"/>
          </p:cNvSpPr>
          <p:nvPr/>
        </p:nvSpPr>
        <p:spPr bwMode="auto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FontTx/>
              <a:buNone/>
            </a:pP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18FE5F8-B71F-43C2-8344-C5DA241A7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754" y="1119639"/>
            <a:ext cx="8272446" cy="876300"/>
          </a:xfrm>
        </p:spPr>
        <p:txBody>
          <a:bodyPr>
            <a:noAutofit/>
          </a:bodyPr>
          <a:lstStyle/>
          <a:p>
            <a:r>
              <a:rPr lang="en-US" sz="2800" b="1" i="1" dirty="0">
                <a:solidFill>
                  <a:srgbClr val="841525"/>
                </a:solidFill>
              </a:rPr>
              <a:t>SS-CDC</a:t>
            </a:r>
            <a:r>
              <a:rPr lang="en-US" sz="2800" b="1" dirty="0">
                <a:solidFill>
                  <a:srgbClr val="841525"/>
                </a:solidFill>
              </a:rPr>
              <a:t>:  A Two-stage Parallel Content-Defined Chunking Method for Data Deduplicating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07919DF3-E3B2-4013-9104-BDCE0525400E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868219"/>
            <a:ext cx="3048273" cy="679699"/>
          </a:xfrm>
          <a:prstGeom prst="rect">
            <a:avLst/>
          </a:prstGeom>
        </p:spPr>
        <p:txBody>
          <a:bodyPr vert="horz" lIns="91429" tIns="45714" rIns="91429" bIns="45714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Helvetica" pitchFamily="2" charset="0"/>
              </a:rPr>
              <a:t>Fan Ni</a:t>
            </a:r>
            <a:endParaRPr lang="en-US" b="1" u="sng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BE8F9B7-3DA3-403B-B204-443C680EA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3397" y="2860238"/>
            <a:ext cx="235240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spcBef>
                <a:spcPct val="20000"/>
              </a:spcBef>
              <a:buNone/>
            </a:pPr>
            <a:r>
              <a:rPr lang="en-US" altLang="zh-CN" sz="3200" b="1" dirty="0">
                <a:latin typeface="Helvetica" pitchFamily="2" charset="0"/>
              </a:rPr>
              <a:t>Xing Lin</a:t>
            </a:r>
          </a:p>
        </p:txBody>
      </p:sp>
      <p:pic>
        <p:nvPicPr>
          <p:cNvPr id="12" name="Picture 2" descr="UTA_1V_Lrg_3c-cmyk.png">
            <a:extLst>
              <a:ext uri="{FF2B5EF4-FFF2-40B4-BE49-F238E27FC236}">
                <a16:creationId xmlns:a16="http://schemas.microsoft.com/office/drawing/2014/main" id="{26164CB1-0760-46D5-8F7B-BE0B76889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66" y="3660288"/>
            <a:ext cx="1357539" cy="168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D1B00E2A-B681-45DC-8A6A-0326F541E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7839" y="2885580"/>
            <a:ext cx="274320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spcBef>
                <a:spcPct val="20000"/>
              </a:spcBef>
              <a:buNone/>
            </a:pPr>
            <a:r>
              <a:rPr lang="en-US" altLang="zh-CN" sz="3200" b="1" dirty="0">
                <a:solidFill>
                  <a:srgbClr val="FF0000"/>
                </a:solidFill>
                <a:latin typeface="Helvetica" pitchFamily="2" charset="0"/>
              </a:rPr>
              <a:t>Song Jiang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8F66070-9701-48BA-AF09-2E3A98169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080" y="3504647"/>
            <a:ext cx="2183759" cy="2183759"/>
          </a:xfrm>
          <a:prstGeom prst="rect">
            <a:avLst/>
          </a:prstGeom>
        </p:spPr>
      </p:pic>
      <p:pic>
        <p:nvPicPr>
          <p:cNvPr id="16" name="Picture 2" descr="UTA_1V_Lrg_3c-cmyk.png">
            <a:extLst>
              <a:ext uri="{FF2B5EF4-FFF2-40B4-BE49-F238E27FC236}">
                <a16:creationId xmlns:a16="http://schemas.microsoft.com/office/drawing/2014/main" id="{D1C245BA-38FF-46D2-8B3C-18C5FFC78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660288"/>
            <a:ext cx="1357539" cy="168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886700" cy="994172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Parallelizing CDC Chunking Operations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17072" y="630999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10</a:t>
            </a:fld>
            <a:endParaRPr lang="en-US" dirty="0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138BB19-DB7D-497A-AB74-7913C17493CF}"/>
              </a:ext>
            </a:extLst>
          </p:cNvPr>
          <p:cNvSpPr/>
          <p:nvPr/>
        </p:nvSpPr>
        <p:spPr bwMode="auto">
          <a:xfrm>
            <a:off x="927492" y="2224088"/>
            <a:ext cx="7360920" cy="44291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B4E9B058-B902-435E-95C8-298562D1FFA8}"/>
              </a:ext>
            </a:extLst>
          </p:cNvPr>
          <p:cNvGrpSpPr/>
          <p:nvPr/>
        </p:nvGrpSpPr>
        <p:grpSpPr>
          <a:xfrm>
            <a:off x="1447800" y="2088832"/>
            <a:ext cx="6355556" cy="732838"/>
            <a:chOff x="1447800" y="2088832"/>
            <a:chExt cx="6355556" cy="732838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F2B9F29B-E0E7-4324-97AE-99CA9BD338D5}"/>
                </a:ext>
              </a:extLst>
            </p:cNvPr>
            <p:cNvSpPr/>
            <p:nvPr/>
          </p:nvSpPr>
          <p:spPr>
            <a:xfrm>
              <a:off x="2331244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EC149CCA-4A3C-416B-9697-D383B6ABF6C6}"/>
                </a:ext>
              </a:extLst>
            </p:cNvPr>
            <p:cNvSpPr/>
            <p:nvPr/>
          </p:nvSpPr>
          <p:spPr>
            <a:xfrm>
              <a:off x="1447800" y="2102643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9486A92D-F2E9-4EC4-9EB2-F903C8986611}"/>
                </a:ext>
              </a:extLst>
            </p:cNvPr>
            <p:cNvSpPr/>
            <p:nvPr/>
          </p:nvSpPr>
          <p:spPr>
            <a:xfrm>
              <a:off x="3107532" y="209560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34A3AB4C-4448-4E14-91B1-3C1878720F7F}"/>
                </a:ext>
              </a:extLst>
            </p:cNvPr>
            <p:cNvSpPr/>
            <p:nvPr/>
          </p:nvSpPr>
          <p:spPr>
            <a:xfrm>
              <a:off x="3352800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58A13FE-DEE0-4BAA-829B-C11A7555B1FA}"/>
                </a:ext>
              </a:extLst>
            </p:cNvPr>
            <p:cNvSpPr/>
            <p:nvPr/>
          </p:nvSpPr>
          <p:spPr>
            <a:xfrm>
              <a:off x="4129088" y="210702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6E8224E2-6C78-44F6-95D8-69308F769FB6}"/>
                </a:ext>
              </a:extLst>
            </p:cNvPr>
            <p:cNvSpPr/>
            <p:nvPr/>
          </p:nvSpPr>
          <p:spPr>
            <a:xfrm>
              <a:off x="6078734" y="212708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442B7FB-A87A-4BEE-A1FA-376F06B09F08}"/>
                </a:ext>
              </a:extLst>
            </p:cNvPr>
            <p:cNvSpPr/>
            <p:nvPr/>
          </p:nvSpPr>
          <p:spPr>
            <a:xfrm>
              <a:off x="6858000" y="2127081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58C631EF-D1DD-467D-824E-0190FF87AF10}"/>
                </a:ext>
              </a:extLst>
            </p:cNvPr>
            <p:cNvSpPr/>
            <p:nvPr/>
          </p:nvSpPr>
          <p:spPr>
            <a:xfrm>
              <a:off x="7696200" y="213586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C6EB1BE3-A81B-4CE1-8B79-890070B2666C}"/>
              </a:ext>
            </a:extLst>
          </p:cNvPr>
          <p:cNvSpPr/>
          <p:nvPr/>
        </p:nvSpPr>
        <p:spPr bwMode="auto">
          <a:xfrm>
            <a:off x="930884" y="2223893"/>
            <a:ext cx="274320" cy="442912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5" name="Title 1">
            <a:extLst>
              <a:ext uri="{FF2B5EF4-FFF2-40B4-BE49-F238E27FC236}">
                <a16:creationId xmlns:a16="http://schemas.microsoft.com/office/drawing/2014/main" id="{BABF93CA-7735-4B48-8C4B-6D5A65342B11}"/>
              </a:ext>
            </a:extLst>
          </p:cNvPr>
          <p:cNvSpPr txBox="1">
            <a:spLocks/>
          </p:cNvSpPr>
          <p:nvPr/>
        </p:nvSpPr>
        <p:spPr>
          <a:xfrm>
            <a:off x="433410" y="1370554"/>
            <a:ext cx="15096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rial Rounded MT Bold" panose="020F0704030504030204" pitchFamily="34" charset="77"/>
              </a:rPr>
              <a:t>A File</a:t>
            </a: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46C1115C-CF06-4D0F-BBBF-E96B8EC00409}"/>
              </a:ext>
            </a:extLst>
          </p:cNvPr>
          <p:cNvSpPr/>
          <p:nvPr/>
        </p:nvSpPr>
        <p:spPr bwMode="auto">
          <a:xfrm>
            <a:off x="930884" y="4510088"/>
            <a:ext cx="7315200" cy="44291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6A1EE45E-9421-49D9-AD5D-579FEA2CBA18}"/>
              </a:ext>
            </a:extLst>
          </p:cNvPr>
          <p:cNvSpPr/>
          <p:nvPr/>
        </p:nvSpPr>
        <p:spPr bwMode="auto">
          <a:xfrm>
            <a:off x="926636" y="4507409"/>
            <a:ext cx="1828800" cy="442912"/>
          </a:xfrm>
          <a:prstGeom prst="rect">
            <a:avLst/>
          </a:prstGeom>
          <a:solidFill>
            <a:schemeClr val="accent6">
              <a:lumMod val="60000"/>
              <a:lumOff val="40000"/>
              <a:alpha val="4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EB2E5030-609A-43D3-B829-006FBC31137E}"/>
              </a:ext>
            </a:extLst>
          </p:cNvPr>
          <p:cNvSpPr/>
          <p:nvPr/>
        </p:nvSpPr>
        <p:spPr bwMode="auto">
          <a:xfrm>
            <a:off x="2748897" y="4505508"/>
            <a:ext cx="1828800" cy="442912"/>
          </a:xfrm>
          <a:prstGeom prst="rect">
            <a:avLst/>
          </a:prstGeom>
          <a:solidFill>
            <a:srgbClr val="FFC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DA35CC3-75D8-4411-8175-85930F453577}"/>
              </a:ext>
            </a:extLst>
          </p:cNvPr>
          <p:cNvSpPr/>
          <p:nvPr/>
        </p:nvSpPr>
        <p:spPr bwMode="auto">
          <a:xfrm>
            <a:off x="4579988" y="4507409"/>
            <a:ext cx="1828800" cy="442912"/>
          </a:xfrm>
          <a:prstGeom prst="rect">
            <a:avLst/>
          </a:prstGeom>
          <a:solidFill>
            <a:srgbClr val="C00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9AA5315E-F235-4D20-95F9-022AD0C6BC6F}"/>
              </a:ext>
            </a:extLst>
          </p:cNvPr>
          <p:cNvSpPr/>
          <p:nvPr/>
        </p:nvSpPr>
        <p:spPr bwMode="auto">
          <a:xfrm>
            <a:off x="6408788" y="4510283"/>
            <a:ext cx="1828800" cy="442912"/>
          </a:xfrm>
          <a:prstGeom prst="rect">
            <a:avLst/>
          </a:prstGeom>
          <a:solidFill>
            <a:srgbClr val="00B05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928F192-329D-4214-AD3B-31A271B4BCDD}"/>
              </a:ext>
            </a:extLst>
          </p:cNvPr>
          <p:cNvGrpSpPr/>
          <p:nvPr/>
        </p:nvGrpSpPr>
        <p:grpSpPr>
          <a:xfrm>
            <a:off x="1618456" y="3229775"/>
            <a:ext cx="6097634" cy="1253798"/>
            <a:chOff x="1618456" y="3229775"/>
            <a:chExt cx="6097634" cy="1253798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F6EEE7FE-AAA8-4462-B8C7-7083E5A9DAA8}"/>
                </a:ext>
              </a:extLst>
            </p:cNvPr>
            <p:cNvGrpSpPr/>
            <p:nvPr/>
          </p:nvGrpSpPr>
          <p:grpSpPr>
            <a:xfrm>
              <a:off x="3459956" y="3229775"/>
              <a:ext cx="649288" cy="1253798"/>
              <a:chOff x="1681956" y="4904102"/>
              <a:chExt cx="649288" cy="1253798"/>
            </a:xfrm>
          </p:grpSpPr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A0055BFE-7AA8-4894-A4BA-7A49287735E2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</a:p>
            </p:txBody>
          </p:sp>
          <p:cxnSp>
            <p:nvCxnSpPr>
              <p:cNvPr id="190" name="Straight Arrow Connector 189">
                <a:extLst>
                  <a:ext uri="{FF2B5EF4-FFF2-40B4-BE49-F238E27FC236}">
                    <a16:creationId xmlns:a16="http://schemas.microsoft.com/office/drawing/2014/main" id="{8CA9F28F-B51E-49F3-9ADF-5507AE635D44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4346D298-23E3-4257-8A2C-92F47B411B3B}"/>
                </a:ext>
              </a:extLst>
            </p:cNvPr>
            <p:cNvGrpSpPr/>
            <p:nvPr/>
          </p:nvGrpSpPr>
          <p:grpSpPr>
            <a:xfrm>
              <a:off x="1618456" y="3229775"/>
              <a:ext cx="649288" cy="1253798"/>
              <a:chOff x="1681956" y="4904102"/>
              <a:chExt cx="649288" cy="1253798"/>
            </a:xfrm>
          </p:grpSpPr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1651F5AB-8E35-4055-A8DE-734E127EFF67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0</a:t>
                </a:r>
              </a:p>
            </p:txBody>
          </p:sp>
          <p:cxnSp>
            <p:nvCxnSpPr>
              <p:cNvPr id="194" name="Straight Arrow Connector 193">
                <a:extLst>
                  <a:ext uri="{FF2B5EF4-FFF2-40B4-BE49-F238E27FC236}">
                    <a16:creationId xmlns:a16="http://schemas.microsoft.com/office/drawing/2014/main" id="{8E24AC37-BA8E-4675-9E4D-DB62E29136CF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5BB02ADC-69FD-41D7-AB4A-AB34F61DBB7D}"/>
                </a:ext>
              </a:extLst>
            </p:cNvPr>
            <p:cNvGrpSpPr/>
            <p:nvPr/>
          </p:nvGrpSpPr>
          <p:grpSpPr>
            <a:xfrm>
              <a:off x="5257800" y="3229775"/>
              <a:ext cx="649288" cy="1253798"/>
              <a:chOff x="1681956" y="4904102"/>
              <a:chExt cx="649288" cy="1253798"/>
            </a:xfrm>
          </p:grpSpPr>
          <p:sp>
            <p:nvSpPr>
              <p:cNvPr id="196" name="TextBox 195">
                <a:extLst>
                  <a:ext uri="{FF2B5EF4-FFF2-40B4-BE49-F238E27FC236}">
                    <a16:creationId xmlns:a16="http://schemas.microsoft.com/office/drawing/2014/main" id="{6139143E-A3A2-4063-B3E6-A3245C77D55D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2</a:t>
                </a:r>
              </a:p>
            </p:txBody>
          </p:sp>
          <p:cxnSp>
            <p:nvCxnSpPr>
              <p:cNvPr id="197" name="Straight Arrow Connector 196">
                <a:extLst>
                  <a:ext uri="{FF2B5EF4-FFF2-40B4-BE49-F238E27FC236}">
                    <a16:creationId xmlns:a16="http://schemas.microsoft.com/office/drawing/2014/main" id="{936CBE91-46E8-4530-A70D-5EE15BBB4DDF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C34D2461-D487-4806-9D4C-EDDA1B304359}"/>
                </a:ext>
              </a:extLst>
            </p:cNvPr>
            <p:cNvGrpSpPr/>
            <p:nvPr/>
          </p:nvGrpSpPr>
          <p:grpSpPr>
            <a:xfrm>
              <a:off x="7066802" y="3229775"/>
              <a:ext cx="649288" cy="1253798"/>
              <a:chOff x="1681956" y="4904102"/>
              <a:chExt cx="649288" cy="1253798"/>
            </a:xfrm>
          </p:grpSpPr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13B1CDBD-C0B9-4EB2-927C-BDE44486C9FB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3</a:t>
                </a:r>
              </a:p>
            </p:txBody>
          </p:sp>
          <p:cxnSp>
            <p:nvCxnSpPr>
              <p:cNvPr id="200" name="Straight Arrow Connector 199">
                <a:extLst>
                  <a:ext uri="{FF2B5EF4-FFF2-40B4-BE49-F238E27FC236}">
                    <a16:creationId xmlns:a16="http://schemas.microsoft.com/office/drawing/2014/main" id="{201FC205-4EEA-4C23-BEE9-792FDE9373F4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sp>
        <p:nvSpPr>
          <p:cNvPr id="34" name="Title 1">
            <a:extLst>
              <a:ext uri="{FF2B5EF4-FFF2-40B4-BE49-F238E27FC236}">
                <a16:creationId xmlns:a16="http://schemas.microsoft.com/office/drawing/2014/main" id="{404060A1-9DF3-44ED-995B-F48E1E5CA132}"/>
              </a:ext>
            </a:extLst>
          </p:cNvPr>
          <p:cNvSpPr txBox="1">
            <a:spLocks/>
          </p:cNvSpPr>
          <p:nvPr/>
        </p:nvSpPr>
        <p:spPr>
          <a:xfrm>
            <a:off x="-6096" y="2924083"/>
            <a:ext cx="4059646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rial Rounded MT Bold" panose="020F0704030504030204" pitchFamily="34" charset="77"/>
              </a:rPr>
              <a:t>Parallelize its chunking:   </a:t>
            </a:r>
          </a:p>
        </p:txBody>
      </p:sp>
    </p:spTree>
    <p:extLst>
      <p:ext uri="{BB962C8B-B14F-4D97-AF65-F5344CB8AC3E}">
        <p14:creationId xmlns:p14="http://schemas.microsoft.com/office/powerpoint/2010/main" val="195257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0.775 -0.00092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750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3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 animBg="1"/>
      <p:bldP spid="184" grpId="0" animBg="1"/>
      <p:bldP spid="185" grpId="0" animBg="1"/>
      <p:bldP spid="186" grpId="0" animBg="1"/>
      <p:bldP spid="187" grpId="0" animBg="1"/>
      <p:bldP spid="188" grpId="0" animBg="1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886700" cy="994172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Parallelizing CDC Chunking Operations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19846" y="63557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11</a:t>
            </a:fld>
            <a:endParaRPr lang="en-US" dirty="0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138BB19-DB7D-497A-AB74-7913C17493CF}"/>
              </a:ext>
            </a:extLst>
          </p:cNvPr>
          <p:cNvSpPr/>
          <p:nvPr/>
        </p:nvSpPr>
        <p:spPr bwMode="auto">
          <a:xfrm>
            <a:off x="927492" y="2224088"/>
            <a:ext cx="7315200" cy="44291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24FA31-4ABA-4171-8402-DA756668AD20}"/>
              </a:ext>
            </a:extLst>
          </p:cNvPr>
          <p:cNvGrpSpPr/>
          <p:nvPr/>
        </p:nvGrpSpPr>
        <p:grpSpPr>
          <a:xfrm>
            <a:off x="1447800" y="2088832"/>
            <a:ext cx="990600" cy="685801"/>
            <a:chOff x="1447800" y="2095099"/>
            <a:chExt cx="990600" cy="685801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F2B9F29B-E0E7-4324-97AE-99CA9BD338D5}"/>
                </a:ext>
              </a:extLst>
            </p:cNvPr>
            <p:cNvSpPr/>
            <p:nvPr/>
          </p:nvSpPr>
          <p:spPr>
            <a:xfrm>
              <a:off x="2331244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EC149CCA-4A3C-416B-9697-D383B6ABF6C6}"/>
                </a:ext>
              </a:extLst>
            </p:cNvPr>
            <p:cNvSpPr/>
            <p:nvPr/>
          </p:nvSpPr>
          <p:spPr>
            <a:xfrm>
              <a:off x="1447800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8CE1ED5-5AA1-4BFF-968F-69A1AD2FA726}"/>
              </a:ext>
            </a:extLst>
          </p:cNvPr>
          <p:cNvGrpSpPr/>
          <p:nvPr/>
        </p:nvGrpSpPr>
        <p:grpSpPr>
          <a:xfrm>
            <a:off x="3107532" y="2088832"/>
            <a:ext cx="1128712" cy="685801"/>
            <a:chOff x="3107532" y="2088832"/>
            <a:chExt cx="1128712" cy="685801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9486A92D-F2E9-4EC4-9EB2-F903C8986611}"/>
                </a:ext>
              </a:extLst>
            </p:cNvPr>
            <p:cNvSpPr/>
            <p:nvPr/>
          </p:nvSpPr>
          <p:spPr>
            <a:xfrm>
              <a:off x="3107532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34A3AB4C-4448-4E14-91B1-3C1878720F7F}"/>
                </a:ext>
              </a:extLst>
            </p:cNvPr>
            <p:cNvSpPr/>
            <p:nvPr/>
          </p:nvSpPr>
          <p:spPr>
            <a:xfrm>
              <a:off x="3352800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58A13FE-DEE0-4BAA-829B-C11A7555B1FA}"/>
                </a:ext>
              </a:extLst>
            </p:cNvPr>
            <p:cNvSpPr/>
            <p:nvPr/>
          </p:nvSpPr>
          <p:spPr>
            <a:xfrm>
              <a:off x="4129088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170" name="Rectangle 169">
            <a:extLst>
              <a:ext uri="{FF2B5EF4-FFF2-40B4-BE49-F238E27FC236}">
                <a16:creationId xmlns:a16="http://schemas.microsoft.com/office/drawing/2014/main" id="{6E8224E2-6C78-44F6-95D8-69308F769FB6}"/>
              </a:ext>
            </a:extLst>
          </p:cNvPr>
          <p:cNvSpPr/>
          <p:nvPr/>
        </p:nvSpPr>
        <p:spPr>
          <a:xfrm>
            <a:off x="6081712" y="2088831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C6CA688-33AD-44EF-8851-ED8E10E15C56}"/>
              </a:ext>
            </a:extLst>
          </p:cNvPr>
          <p:cNvGrpSpPr/>
          <p:nvPr/>
        </p:nvGrpSpPr>
        <p:grpSpPr>
          <a:xfrm>
            <a:off x="6858000" y="2088832"/>
            <a:ext cx="945356" cy="694589"/>
            <a:chOff x="6858000" y="2127081"/>
            <a:chExt cx="945356" cy="694589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442B7FB-A87A-4BEE-A1FA-376F06B09F08}"/>
                </a:ext>
              </a:extLst>
            </p:cNvPr>
            <p:cNvSpPr/>
            <p:nvPr/>
          </p:nvSpPr>
          <p:spPr>
            <a:xfrm>
              <a:off x="6858000" y="2127081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58C631EF-D1DD-467D-824E-0190FF87AF10}"/>
                </a:ext>
              </a:extLst>
            </p:cNvPr>
            <p:cNvSpPr/>
            <p:nvPr/>
          </p:nvSpPr>
          <p:spPr>
            <a:xfrm>
              <a:off x="7696200" y="213586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175" name="Title 1">
            <a:extLst>
              <a:ext uri="{FF2B5EF4-FFF2-40B4-BE49-F238E27FC236}">
                <a16:creationId xmlns:a16="http://schemas.microsoft.com/office/drawing/2014/main" id="{BABF93CA-7735-4B48-8C4B-6D5A65342B11}"/>
              </a:ext>
            </a:extLst>
          </p:cNvPr>
          <p:cNvSpPr txBox="1">
            <a:spLocks/>
          </p:cNvSpPr>
          <p:nvPr/>
        </p:nvSpPr>
        <p:spPr>
          <a:xfrm>
            <a:off x="433410" y="1370554"/>
            <a:ext cx="15096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rial Rounded MT Bold" panose="020F0704030504030204" pitchFamily="34" charset="77"/>
              </a:rPr>
              <a:t>A File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6A1EE45E-9421-49D9-AD5D-579FEA2CBA18}"/>
              </a:ext>
            </a:extLst>
          </p:cNvPr>
          <p:cNvSpPr/>
          <p:nvPr/>
        </p:nvSpPr>
        <p:spPr bwMode="auto">
          <a:xfrm>
            <a:off x="875837" y="4505805"/>
            <a:ext cx="1874519" cy="442912"/>
          </a:xfrm>
          <a:prstGeom prst="rect">
            <a:avLst/>
          </a:prstGeom>
          <a:solidFill>
            <a:schemeClr val="accent6">
              <a:lumMod val="60000"/>
              <a:lumOff val="40000"/>
              <a:alpha val="4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928F192-329D-4214-AD3B-31A271B4BCDD}"/>
              </a:ext>
            </a:extLst>
          </p:cNvPr>
          <p:cNvGrpSpPr/>
          <p:nvPr/>
        </p:nvGrpSpPr>
        <p:grpSpPr>
          <a:xfrm>
            <a:off x="1598566" y="3236333"/>
            <a:ext cx="6097634" cy="1253798"/>
            <a:chOff x="1618456" y="3229775"/>
            <a:chExt cx="6097634" cy="1253798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F6EEE7FE-AAA8-4462-B8C7-7083E5A9DAA8}"/>
                </a:ext>
              </a:extLst>
            </p:cNvPr>
            <p:cNvGrpSpPr/>
            <p:nvPr/>
          </p:nvGrpSpPr>
          <p:grpSpPr>
            <a:xfrm>
              <a:off x="3459956" y="3229775"/>
              <a:ext cx="649288" cy="1253798"/>
              <a:chOff x="1681956" y="4904102"/>
              <a:chExt cx="649288" cy="1253798"/>
            </a:xfrm>
          </p:grpSpPr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A0055BFE-7AA8-4894-A4BA-7A49287735E2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</a:p>
            </p:txBody>
          </p:sp>
          <p:cxnSp>
            <p:nvCxnSpPr>
              <p:cNvPr id="190" name="Straight Arrow Connector 189">
                <a:extLst>
                  <a:ext uri="{FF2B5EF4-FFF2-40B4-BE49-F238E27FC236}">
                    <a16:creationId xmlns:a16="http://schemas.microsoft.com/office/drawing/2014/main" id="{8CA9F28F-B51E-49F3-9ADF-5507AE635D44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4346D298-23E3-4257-8A2C-92F47B411B3B}"/>
                </a:ext>
              </a:extLst>
            </p:cNvPr>
            <p:cNvGrpSpPr/>
            <p:nvPr/>
          </p:nvGrpSpPr>
          <p:grpSpPr>
            <a:xfrm>
              <a:off x="1618456" y="3229775"/>
              <a:ext cx="649288" cy="1253798"/>
              <a:chOff x="1681956" y="4904102"/>
              <a:chExt cx="649288" cy="1253798"/>
            </a:xfrm>
          </p:grpSpPr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1651F5AB-8E35-4055-A8DE-734E127EFF67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0</a:t>
                </a:r>
              </a:p>
            </p:txBody>
          </p:sp>
          <p:cxnSp>
            <p:nvCxnSpPr>
              <p:cNvPr id="194" name="Straight Arrow Connector 193">
                <a:extLst>
                  <a:ext uri="{FF2B5EF4-FFF2-40B4-BE49-F238E27FC236}">
                    <a16:creationId xmlns:a16="http://schemas.microsoft.com/office/drawing/2014/main" id="{8E24AC37-BA8E-4675-9E4D-DB62E29136CF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5BB02ADC-69FD-41D7-AB4A-AB34F61DBB7D}"/>
                </a:ext>
              </a:extLst>
            </p:cNvPr>
            <p:cNvGrpSpPr/>
            <p:nvPr/>
          </p:nvGrpSpPr>
          <p:grpSpPr>
            <a:xfrm>
              <a:off x="5257800" y="3229775"/>
              <a:ext cx="649288" cy="1253798"/>
              <a:chOff x="1681956" y="4904102"/>
              <a:chExt cx="649288" cy="1253798"/>
            </a:xfrm>
          </p:grpSpPr>
          <p:sp>
            <p:nvSpPr>
              <p:cNvPr id="196" name="TextBox 195">
                <a:extLst>
                  <a:ext uri="{FF2B5EF4-FFF2-40B4-BE49-F238E27FC236}">
                    <a16:creationId xmlns:a16="http://schemas.microsoft.com/office/drawing/2014/main" id="{6139143E-A3A2-4063-B3E6-A3245C77D55D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2</a:t>
                </a:r>
              </a:p>
            </p:txBody>
          </p:sp>
          <p:cxnSp>
            <p:nvCxnSpPr>
              <p:cNvPr id="197" name="Straight Arrow Connector 196">
                <a:extLst>
                  <a:ext uri="{FF2B5EF4-FFF2-40B4-BE49-F238E27FC236}">
                    <a16:creationId xmlns:a16="http://schemas.microsoft.com/office/drawing/2014/main" id="{936CBE91-46E8-4530-A70D-5EE15BBB4DDF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C34D2461-D487-4806-9D4C-EDDA1B304359}"/>
                </a:ext>
              </a:extLst>
            </p:cNvPr>
            <p:cNvGrpSpPr/>
            <p:nvPr/>
          </p:nvGrpSpPr>
          <p:grpSpPr>
            <a:xfrm>
              <a:off x="7066802" y="3229775"/>
              <a:ext cx="649288" cy="1253798"/>
              <a:chOff x="1681956" y="4904102"/>
              <a:chExt cx="649288" cy="1253798"/>
            </a:xfrm>
          </p:grpSpPr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13B1CDBD-C0B9-4EB2-927C-BDE44486C9FB}"/>
                  </a:ext>
                </a:extLst>
              </p:cNvPr>
              <p:cNvSpPr txBox="1"/>
              <p:nvPr/>
            </p:nvSpPr>
            <p:spPr>
              <a:xfrm>
                <a:off x="1681956" y="4904102"/>
                <a:ext cx="64928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3200" dirty="0"/>
                  <a:t>p</a:t>
                </a:r>
                <a:r>
                  <a:rPr lang="en-US" sz="3200" baseline="-25000" dirty="0"/>
                  <a:t>3</a:t>
                </a:r>
              </a:p>
            </p:txBody>
          </p:sp>
          <p:cxnSp>
            <p:nvCxnSpPr>
              <p:cNvPr id="200" name="Straight Arrow Connector 199">
                <a:extLst>
                  <a:ext uri="{FF2B5EF4-FFF2-40B4-BE49-F238E27FC236}">
                    <a16:creationId xmlns:a16="http://schemas.microsoft.com/office/drawing/2014/main" id="{201FC205-4EEA-4C23-BEE9-792FDE9373F4}"/>
                  </a:ext>
                </a:extLst>
              </p:cNvPr>
              <p:cNvCxnSpPr/>
              <p:nvPr/>
            </p:nvCxnSpPr>
            <p:spPr bwMode="auto">
              <a:xfrm>
                <a:off x="1905000" y="5559726"/>
                <a:ext cx="0" cy="598174"/>
              </a:xfrm>
              <a:prstGeom prst="straightConnector1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sp>
        <p:nvSpPr>
          <p:cNvPr id="202" name="Rectangle 201">
            <a:extLst>
              <a:ext uri="{FF2B5EF4-FFF2-40B4-BE49-F238E27FC236}">
                <a16:creationId xmlns:a16="http://schemas.microsoft.com/office/drawing/2014/main" id="{79F5A6C5-9559-4D0B-BB70-24D2FE68EE6C}"/>
              </a:ext>
            </a:extLst>
          </p:cNvPr>
          <p:cNvSpPr/>
          <p:nvPr/>
        </p:nvSpPr>
        <p:spPr bwMode="auto">
          <a:xfrm>
            <a:off x="871533" y="4505805"/>
            <a:ext cx="274320" cy="442912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DE336E79-4F91-4853-A452-141D56720961}"/>
              </a:ext>
            </a:extLst>
          </p:cNvPr>
          <p:cNvSpPr txBox="1">
            <a:spLocks/>
          </p:cNvSpPr>
          <p:nvPr/>
        </p:nvSpPr>
        <p:spPr>
          <a:xfrm>
            <a:off x="-6096" y="2942371"/>
            <a:ext cx="4059646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rial Rounded MT Bold" panose="020F0704030504030204" pitchFamily="34" charset="77"/>
              </a:rPr>
              <a:t>Parallelize its chunking:   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9EEFB9BC-76B0-405D-9231-3D941DA27187}"/>
              </a:ext>
            </a:extLst>
          </p:cNvPr>
          <p:cNvSpPr txBox="1">
            <a:spLocks/>
          </p:cNvSpPr>
          <p:nvPr/>
        </p:nvSpPr>
        <p:spPr>
          <a:xfrm>
            <a:off x="-327517" y="5445827"/>
            <a:ext cx="982980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rgbClr val="C00000"/>
                </a:solidFill>
                <a:latin typeface="Arial Rounded MT Bold" panose="020F0704030504030204" pitchFamily="34" charset="77"/>
              </a:rPr>
              <a:t>However, the parallelized chunking can compromise deduplication ratio.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43D388E-FE54-7F4F-B80C-F0B69BF09A7E}"/>
              </a:ext>
            </a:extLst>
          </p:cNvPr>
          <p:cNvSpPr/>
          <p:nvPr/>
        </p:nvSpPr>
        <p:spPr bwMode="auto">
          <a:xfrm>
            <a:off x="2753760" y="4505805"/>
            <a:ext cx="1874519" cy="442912"/>
          </a:xfrm>
          <a:prstGeom prst="rect">
            <a:avLst/>
          </a:prstGeom>
          <a:solidFill>
            <a:srgbClr val="FFC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A039112-EF56-3D45-B176-FDE8786A4E24}"/>
              </a:ext>
            </a:extLst>
          </p:cNvPr>
          <p:cNvSpPr/>
          <p:nvPr/>
        </p:nvSpPr>
        <p:spPr bwMode="auto">
          <a:xfrm>
            <a:off x="2753967" y="4505805"/>
            <a:ext cx="274320" cy="442912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58799C6-36C2-4B44-B5BB-7D09095E8497}"/>
              </a:ext>
            </a:extLst>
          </p:cNvPr>
          <p:cNvSpPr/>
          <p:nvPr/>
        </p:nvSpPr>
        <p:spPr bwMode="auto">
          <a:xfrm>
            <a:off x="4628279" y="4505805"/>
            <a:ext cx="1874519" cy="442912"/>
          </a:xfrm>
          <a:prstGeom prst="rect">
            <a:avLst/>
          </a:prstGeom>
          <a:solidFill>
            <a:srgbClr val="C00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ADFCBE5-258C-A145-BFA1-8B61C51B16E2}"/>
              </a:ext>
            </a:extLst>
          </p:cNvPr>
          <p:cNvSpPr/>
          <p:nvPr/>
        </p:nvSpPr>
        <p:spPr bwMode="auto">
          <a:xfrm>
            <a:off x="4626734" y="4505805"/>
            <a:ext cx="274320" cy="442912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1A0287C-E010-2A48-9AEB-86B17AD471CF}"/>
              </a:ext>
            </a:extLst>
          </p:cNvPr>
          <p:cNvSpPr/>
          <p:nvPr/>
        </p:nvSpPr>
        <p:spPr bwMode="auto">
          <a:xfrm>
            <a:off x="6502798" y="4505805"/>
            <a:ext cx="1874519" cy="442912"/>
          </a:xfrm>
          <a:prstGeom prst="rect">
            <a:avLst/>
          </a:prstGeom>
          <a:solidFill>
            <a:srgbClr val="00B05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E7C2CAD-26C6-F34F-B37B-C8C4A4242494}"/>
              </a:ext>
            </a:extLst>
          </p:cNvPr>
          <p:cNvSpPr/>
          <p:nvPr/>
        </p:nvSpPr>
        <p:spPr bwMode="auto">
          <a:xfrm>
            <a:off x="6501253" y="4505805"/>
            <a:ext cx="274320" cy="442912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5E66088-4625-478F-97E9-D05FEE1A3CF0}"/>
              </a:ext>
            </a:extLst>
          </p:cNvPr>
          <p:cNvGrpSpPr/>
          <p:nvPr/>
        </p:nvGrpSpPr>
        <p:grpSpPr>
          <a:xfrm>
            <a:off x="1447800" y="4371475"/>
            <a:ext cx="990600" cy="685801"/>
            <a:chOff x="1447800" y="2095099"/>
            <a:chExt cx="990600" cy="68580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DB67C55-63D1-4D1E-BBC3-F322D62E1BCE}"/>
                </a:ext>
              </a:extLst>
            </p:cNvPr>
            <p:cNvSpPr/>
            <p:nvPr/>
          </p:nvSpPr>
          <p:spPr>
            <a:xfrm>
              <a:off x="2331244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EC69EC1-1D4D-48F8-BFC8-B713522F59EF}"/>
                </a:ext>
              </a:extLst>
            </p:cNvPr>
            <p:cNvSpPr/>
            <p:nvPr/>
          </p:nvSpPr>
          <p:spPr>
            <a:xfrm>
              <a:off x="1447800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D07CB6E-2E01-4B9E-B260-5EA9CD54C592}"/>
              </a:ext>
            </a:extLst>
          </p:cNvPr>
          <p:cNvGrpSpPr/>
          <p:nvPr/>
        </p:nvGrpSpPr>
        <p:grpSpPr>
          <a:xfrm>
            <a:off x="3109545" y="4371475"/>
            <a:ext cx="1128712" cy="685801"/>
            <a:chOff x="3107532" y="2088832"/>
            <a:chExt cx="1128712" cy="685801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A362771-2E48-43C9-8FEE-32724A71D8D8}"/>
                </a:ext>
              </a:extLst>
            </p:cNvPr>
            <p:cNvSpPr/>
            <p:nvPr/>
          </p:nvSpPr>
          <p:spPr>
            <a:xfrm>
              <a:off x="3107532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AB3FA30-6038-48B6-A87F-96521B8FB9F8}"/>
                </a:ext>
              </a:extLst>
            </p:cNvPr>
            <p:cNvSpPr/>
            <p:nvPr/>
          </p:nvSpPr>
          <p:spPr>
            <a:xfrm>
              <a:off x="3352800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3A31F5F-3D13-4DE5-9CBD-88A6C4F88162}"/>
                </a:ext>
              </a:extLst>
            </p:cNvPr>
            <p:cNvSpPr/>
            <p:nvPr/>
          </p:nvSpPr>
          <p:spPr>
            <a:xfrm>
              <a:off x="4129088" y="2088832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0F4E0155-199C-46D5-93E9-CA36C49265A2}"/>
              </a:ext>
            </a:extLst>
          </p:cNvPr>
          <p:cNvSpPr/>
          <p:nvPr/>
        </p:nvSpPr>
        <p:spPr>
          <a:xfrm>
            <a:off x="6065888" y="4371475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12233EA-8132-42A7-8444-667D63605DAF}"/>
              </a:ext>
            </a:extLst>
          </p:cNvPr>
          <p:cNvGrpSpPr/>
          <p:nvPr/>
        </p:nvGrpSpPr>
        <p:grpSpPr>
          <a:xfrm>
            <a:off x="6850510" y="4371475"/>
            <a:ext cx="945356" cy="685801"/>
            <a:chOff x="6858000" y="2127081"/>
            <a:chExt cx="945356" cy="68580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0842DD5-2653-45FF-9EB3-8C61B2CC467D}"/>
                </a:ext>
              </a:extLst>
            </p:cNvPr>
            <p:cNvSpPr/>
            <p:nvPr/>
          </p:nvSpPr>
          <p:spPr>
            <a:xfrm>
              <a:off x="6858000" y="2127081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F69FE2C-931E-4669-A6DE-1D7F4D143FCE}"/>
                </a:ext>
              </a:extLst>
            </p:cNvPr>
            <p:cNvSpPr/>
            <p:nvPr/>
          </p:nvSpPr>
          <p:spPr>
            <a:xfrm>
              <a:off x="7696200" y="2127081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926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7037E-7 L 0.175 -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5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175 -3.703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5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7 L 0.175 -3.7037E-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5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3.7037E-7 L 0.175 -3.7037E-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5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animBg="1"/>
      <p:bldP spid="53" grpId="0"/>
      <p:bldP spid="55" grpId="0" animBg="1"/>
      <p:bldP spid="57" grpId="0" animBg="1"/>
      <p:bldP spid="59" grpId="0" animBg="1"/>
      <p:bldP spid="4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310"/>
            <a:ext cx="7772400" cy="609600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Compromised Deduplication Ratio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72200" y="64221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5CDEC-2A42-4F4C-B753-82A1867CD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84" y="1365193"/>
            <a:ext cx="8667643" cy="43338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B6ECFC-D1D1-B745-8710-FF5760FA266C}"/>
              </a:ext>
            </a:extLst>
          </p:cNvPr>
          <p:cNvSpPr txBox="1"/>
          <p:nvPr/>
        </p:nvSpPr>
        <p:spPr>
          <a:xfrm rot="16200000">
            <a:off x="-1181237" y="2869305"/>
            <a:ext cx="2907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1800" b="1" dirty="0">
                <a:solidFill>
                  <a:srgbClr val="C00000"/>
                </a:solidFill>
                <a:latin typeface="Helvetica" pitchFamily="2" charset="0"/>
              </a:rPr>
              <a:t>Higher is better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CAAEFA-FA83-5544-B536-D38E72CA0D0E}"/>
              </a:ext>
            </a:extLst>
          </p:cNvPr>
          <p:cNvSpPr txBox="1"/>
          <p:nvPr/>
        </p:nvSpPr>
        <p:spPr>
          <a:xfrm>
            <a:off x="-152400" y="5627572"/>
            <a:ext cx="10503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b="1" dirty="0">
                <a:solidFill>
                  <a:srgbClr val="C00000"/>
                </a:solidFill>
                <a:latin typeface="Helvetica" pitchFamily="2" charset="0"/>
              </a:rPr>
              <a:t>   Deduplication ratio = data size before </a:t>
            </a:r>
            <a:r>
              <a:rPr lang="en-US" sz="2000" b="1" dirty="0" err="1">
                <a:solidFill>
                  <a:srgbClr val="C00000"/>
                </a:solidFill>
                <a:latin typeface="Helvetica" pitchFamily="2" charset="0"/>
              </a:rPr>
              <a:t>dedup</a:t>
            </a:r>
            <a:r>
              <a:rPr lang="en-US" sz="2000" b="1" dirty="0">
                <a:solidFill>
                  <a:srgbClr val="C00000"/>
                </a:solidFill>
                <a:latin typeface="Helvetica" pitchFamily="2" charset="0"/>
              </a:rPr>
              <a:t> / data size after </a:t>
            </a:r>
            <a:r>
              <a:rPr lang="en-US" sz="2000" b="1" dirty="0" err="1">
                <a:solidFill>
                  <a:srgbClr val="C00000"/>
                </a:solidFill>
                <a:latin typeface="Helvetica" pitchFamily="2" charset="0"/>
              </a:rPr>
              <a:t>dedup</a:t>
            </a:r>
            <a:endParaRPr lang="en-US" sz="2000" b="1" dirty="0">
              <a:solidFill>
                <a:srgbClr val="C00000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335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321" y="289679"/>
            <a:ext cx="8686800" cy="609600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Chunks can be Different!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41842" y="62315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5A6404-F098-484C-B8AC-7A3F1090020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4EE692-A8BA-4811-B7A0-20FE3B2D4A50}"/>
              </a:ext>
            </a:extLst>
          </p:cNvPr>
          <p:cNvSpPr/>
          <p:nvPr/>
        </p:nvSpPr>
        <p:spPr bwMode="auto">
          <a:xfrm>
            <a:off x="990600" y="3745818"/>
            <a:ext cx="7315200" cy="44291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9A4A7A-6F19-4B5F-B8FF-D5104A55E524}"/>
              </a:ext>
            </a:extLst>
          </p:cNvPr>
          <p:cNvGrpSpPr/>
          <p:nvPr/>
        </p:nvGrpSpPr>
        <p:grpSpPr>
          <a:xfrm>
            <a:off x="1510908" y="3616829"/>
            <a:ext cx="990600" cy="693345"/>
            <a:chOff x="1447800" y="2095099"/>
            <a:chExt cx="990600" cy="69334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61818C1-D140-4459-93AC-3A400DE783C4}"/>
                </a:ext>
              </a:extLst>
            </p:cNvPr>
            <p:cNvSpPr/>
            <p:nvPr/>
          </p:nvSpPr>
          <p:spPr>
            <a:xfrm>
              <a:off x="2331244" y="209509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B06D55D-E1B3-41BC-ABFE-6F4E11E05593}"/>
                </a:ext>
              </a:extLst>
            </p:cNvPr>
            <p:cNvSpPr/>
            <p:nvPr/>
          </p:nvSpPr>
          <p:spPr>
            <a:xfrm>
              <a:off x="1447800" y="2102643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3B582C9-CD1D-4606-9D8C-8A4F7EE4170C}"/>
              </a:ext>
            </a:extLst>
          </p:cNvPr>
          <p:cNvSpPr/>
          <p:nvPr/>
        </p:nvSpPr>
        <p:spPr>
          <a:xfrm>
            <a:off x="3170640" y="3617332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2939633-D099-4E07-97CE-F605CBD4ABA1}"/>
              </a:ext>
            </a:extLst>
          </p:cNvPr>
          <p:cNvSpPr/>
          <p:nvPr/>
        </p:nvSpPr>
        <p:spPr>
          <a:xfrm>
            <a:off x="3415908" y="3610562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9B4BD6-46CF-4420-BB01-C6A66131D827}"/>
              </a:ext>
            </a:extLst>
          </p:cNvPr>
          <p:cNvSpPr/>
          <p:nvPr/>
        </p:nvSpPr>
        <p:spPr>
          <a:xfrm>
            <a:off x="4192196" y="3628759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9F6322-FE39-4506-83DC-AE6C649962FD}"/>
              </a:ext>
            </a:extLst>
          </p:cNvPr>
          <p:cNvSpPr/>
          <p:nvPr/>
        </p:nvSpPr>
        <p:spPr>
          <a:xfrm>
            <a:off x="6141842" y="3648812"/>
            <a:ext cx="107156" cy="685801"/>
          </a:xfrm>
          <a:prstGeom prst="rect">
            <a:avLst/>
          </a:prstGeom>
          <a:solidFill>
            <a:srgbClr val="003399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3A70A9-B90D-4AEB-BB51-B6F67DE44F2A}"/>
              </a:ext>
            </a:extLst>
          </p:cNvPr>
          <p:cNvGrpSpPr/>
          <p:nvPr/>
        </p:nvGrpSpPr>
        <p:grpSpPr>
          <a:xfrm>
            <a:off x="6921108" y="3648811"/>
            <a:ext cx="945356" cy="694589"/>
            <a:chOff x="6858000" y="2127081"/>
            <a:chExt cx="945356" cy="69458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81235D-320C-4B0E-A536-FE641BAA1BE9}"/>
                </a:ext>
              </a:extLst>
            </p:cNvPr>
            <p:cNvSpPr/>
            <p:nvPr/>
          </p:nvSpPr>
          <p:spPr>
            <a:xfrm>
              <a:off x="6858000" y="2127081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44E4370-6BAB-40DB-8523-5795F3863DED}"/>
                </a:ext>
              </a:extLst>
            </p:cNvPr>
            <p:cNvSpPr/>
            <p:nvPr/>
          </p:nvSpPr>
          <p:spPr>
            <a:xfrm>
              <a:off x="7696200" y="2135869"/>
              <a:ext cx="107156" cy="685801"/>
            </a:xfrm>
            <a:prstGeom prst="rect">
              <a:avLst/>
            </a:prstGeom>
            <a:solidFill>
              <a:srgbClr val="003399"/>
            </a:solidFill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800" b="1" dirty="0">
                <a:latin typeface="Helvetica" pitchFamily="2" charset="0"/>
              </a:endParaRPr>
            </a:p>
          </p:txBody>
        </p: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C0C9E0FF-6578-4285-BFAC-9818DB776601}"/>
              </a:ext>
            </a:extLst>
          </p:cNvPr>
          <p:cNvSpPr txBox="1">
            <a:spLocks/>
          </p:cNvSpPr>
          <p:nvPr/>
        </p:nvSpPr>
        <p:spPr>
          <a:xfrm>
            <a:off x="433410" y="1370554"/>
            <a:ext cx="42909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000" dirty="0">
              <a:latin typeface="Arial Rounded MT Bold" panose="020F0704030504030204" pitchFamily="34" charset="77"/>
            </a:endParaRPr>
          </a:p>
        </p:txBody>
      </p:sp>
      <p:sp>
        <p:nvSpPr>
          <p:cNvPr id="24" name="Rectangle 3">
            <a:extLst>
              <a:ext uri="{FF2B5EF4-FFF2-40B4-BE49-F238E27FC236}">
                <a16:creationId xmlns:a16="http://schemas.microsoft.com/office/drawing/2014/main" id="{B4BCCDB4-F05E-49E7-BFE6-4C0004F93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2296" y="1260514"/>
            <a:ext cx="9613392" cy="1197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rial Rounded MT Bold" panose="020F0704030504030204" pitchFamily="34" charset="77"/>
              </a:rPr>
              <a:t>The rule of forming chunks: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Usually between two adjacent markers.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But neither too small (≥ </a:t>
            </a:r>
            <a:r>
              <a:rPr lang="en-US" sz="2000" dirty="0">
                <a:cs typeface="Arial"/>
              </a:rPr>
              <a:t>Minimum-chunk-size) nor (</a:t>
            </a:r>
            <a:r>
              <a:rPr lang="en-US" altLang="en-US" sz="2000" dirty="0">
                <a:cs typeface="Arial"/>
              </a:rPr>
              <a:t>≤ </a:t>
            </a:r>
            <a:r>
              <a:rPr lang="en-US" sz="2000" dirty="0">
                <a:cs typeface="Arial"/>
              </a:rPr>
              <a:t>maximum-chunk-size)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Inherently a sequential process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3CA3FDD-7ADE-47C4-B570-42569CB3F82C}"/>
              </a:ext>
            </a:extLst>
          </p:cNvPr>
          <p:cNvSpPr/>
          <p:nvPr/>
        </p:nvSpPr>
        <p:spPr bwMode="auto">
          <a:xfrm>
            <a:off x="3301647" y="2944635"/>
            <a:ext cx="395324" cy="166892"/>
          </a:xfrm>
          <a:prstGeom prst="rect">
            <a:avLst/>
          </a:prstGeom>
          <a:solidFill>
            <a:srgbClr val="C00000">
              <a:alpha val="81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EC2202F-6AFD-4095-AA05-97E9886757B0}"/>
              </a:ext>
            </a:extLst>
          </p:cNvPr>
          <p:cNvSpPr/>
          <p:nvPr/>
        </p:nvSpPr>
        <p:spPr bwMode="auto">
          <a:xfrm>
            <a:off x="4293796" y="2944635"/>
            <a:ext cx="1234440" cy="166892"/>
          </a:xfrm>
          <a:prstGeom prst="rect">
            <a:avLst/>
          </a:prstGeom>
          <a:solidFill>
            <a:srgbClr val="C00000">
              <a:alpha val="81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E7A54FD-FEA1-4241-AEA9-351D29BDF9C0}"/>
              </a:ext>
            </a:extLst>
          </p:cNvPr>
          <p:cNvGrpSpPr/>
          <p:nvPr/>
        </p:nvGrpSpPr>
        <p:grpSpPr>
          <a:xfrm>
            <a:off x="990600" y="3028167"/>
            <a:ext cx="627464" cy="1208396"/>
            <a:chOff x="990600" y="2648304"/>
            <a:chExt cx="627464" cy="1208396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6376C75-6A27-414A-A3F5-BAA6C2D3394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90600" y="2971800"/>
              <a:ext cx="627464" cy="9144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33DF82B-0E7B-4364-A67C-A7D9D6F5392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618064" y="2648304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AC3B53-5B2A-45DF-93B3-AE86EC65736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91047" y="2677849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5DC0102-5DC7-44D0-8891-E52B69AD595D}"/>
              </a:ext>
            </a:extLst>
          </p:cNvPr>
          <p:cNvGrpSpPr/>
          <p:nvPr/>
        </p:nvGrpSpPr>
        <p:grpSpPr>
          <a:xfrm>
            <a:off x="1644544" y="3022773"/>
            <a:ext cx="856964" cy="1178851"/>
            <a:chOff x="1644544" y="2642910"/>
            <a:chExt cx="856964" cy="117885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E037836-70D4-4913-AD35-647C1D81C3F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501508" y="2642910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63CC75F9-5D0B-4737-AFE4-70A12BEDF76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644544" y="2971800"/>
              <a:ext cx="856964" cy="0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B6AB3B1-E8C5-40FF-836E-B301BF5FD484}"/>
              </a:ext>
            </a:extLst>
          </p:cNvPr>
          <p:cNvGrpSpPr/>
          <p:nvPr/>
        </p:nvGrpSpPr>
        <p:grpSpPr>
          <a:xfrm>
            <a:off x="2501508" y="3021136"/>
            <a:ext cx="785972" cy="1178851"/>
            <a:chOff x="2501508" y="2641273"/>
            <a:chExt cx="785972" cy="1178851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64BA585-55D7-4CCC-A880-6D1D577055D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287480" y="2641273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DEE50DE5-1797-4106-A3B7-FD1201C2596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01508" y="2971800"/>
              <a:ext cx="776288" cy="0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5DD2154-8CA6-40F8-8F41-BD0E10504E17}"/>
              </a:ext>
            </a:extLst>
          </p:cNvPr>
          <p:cNvGrpSpPr/>
          <p:nvPr/>
        </p:nvGrpSpPr>
        <p:grpSpPr>
          <a:xfrm>
            <a:off x="3255132" y="3034947"/>
            <a:ext cx="1038664" cy="1178851"/>
            <a:chOff x="3255132" y="2655084"/>
            <a:chExt cx="1038664" cy="117885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5F71C58-8E98-4E5A-A78D-039663789BE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293796" y="2655084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33A27684-C1D7-4D59-B1BF-8CC058FEB6F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255132" y="2971800"/>
              <a:ext cx="1038664" cy="0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B15233F-BD4C-4E1C-B8AB-BFA23BA8A87E}"/>
              </a:ext>
            </a:extLst>
          </p:cNvPr>
          <p:cNvGrpSpPr/>
          <p:nvPr/>
        </p:nvGrpSpPr>
        <p:grpSpPr>
          <a:xfrm>
            <a:off x="5528236" y="3021136"/>
            <a:ext cx="720762" cy="1178851"/>
            <a:chOff x="5528236" y="2641273"/>
            <a:chExt cx="720762" cy="1178851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BE41022-D6C1-490D-AB7C-D74890CE253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248998" y="2641273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87D6AB60-0969-4227-9CB4-22B9D0515BC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528236" y="2980944"/>
              <a:ext cx="720762" cy="0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E5307103-3508-4CF7-8E61-4823D9C23D21}"/>
              </a:ext>
            </a:extLst>
          </p:cNvPr>
          <p:cNvGrpSpPr/>
          <p:nvPr/>
        </p:nvGrpSpPr>
        <p:grpSpPr>
          <a:xfrm>
            <a:off x="6248998" y="3009992"/>
            <a:ext cx="792326" cy="1178851"/>
            <a:chOff x="6248998" y="2630129"/>
            <a:chExt cx="792326" cy="1178851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BF4753D-A13E-4C82-AC61-94AA1E5480A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41324" y="2630129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011FDEA-37C7-411F-A1C1-65EF61E613B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48998" y="2971800"/>
              <a:ext cx="792056" cy="9144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6AF5855-7B3E-425F-A8D8-4889A4249D93}"/>
              </a:ext>
            </a:extLst>
          </p:cNvPr>
          <p:cNvGrpSpPr/>
          <p:nvPr/>
        </p:nvGrpSpPr>
        <p:grpSpPr>
          <a:xfrm>
            <a:off x="7036070" y="3009878"/>
            <a:ext cx="839711" cy="1178851"/>
            <a:chOff x="7036070" y="2630015"/>
            <a:chExt cx="839711" cy="1178851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E96D151-0BBE-4B11-82DA-2D341D396BD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875781" y="2630015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8FBCAB8-0C56-4BD1-974B-EF049DC4D90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36070" y="2951399"/>
              <a:ext cx="839711" cy="11257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3D1FD06-5C5D-4D2E-A052-2C01E7591C1E}"/>
              </a:ext>
            </a:extLst>
          </p:cNvPr>
          <p:cNvGrpSpPr/>
          <p:nvPr/>
        </p:nvGrpSpPr>
        <p:grpSpPr>
          <a:xfrm>
            <a:off x="7866464" y="2996874"/>
            <a:ext cx="439336" cy="1178851"/>
            <a:chOff x="7866464" y="2617011"/>
            <a:chExt cx="439336" cy="117885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04AA19-0C32-4C4D-896C-9D60409D331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8305800" y="2617011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9A6F900-5C21-48C7-9D31-8E354C0D1FB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866464" y="2958666"/>
              <a:ext cx="419855" cy="13134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20BB75A-0F1C-4507-BFC4-85217B4F2FD6}"/>
              </a:ext>
            </a:extLst>
          </p:cNvPr>
          <p:cNvGrpSpPr/>
          <p:nvPr/>
        </p:nvGrpSpPr>
        <p:grpSpPr>
          <a:xfrm>
            <a:off x="4293796" y="3009879"/>
            <a:ext cx="1234440" cy="1178851"/>
            <a:chOff x="4293796" y="2630016"/>
            <a:chExt cx="1234440" cy="1178851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097863A-17E6-43B0-AE5D-40FFD4CB9C2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293796" y="2980944"/>
              <a:ext cx="1234440" cy="0"/>
            </a:xfrm>
            <a:prstGeom prst="straightConnector1">
              <a:avLst/>
            </a:prstGeom>
            <a:noFill/>
            <a:ln w="603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DA597F5-4615-4222-A2C9-EC53478F03C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528236" y="2630016"/>
              <a:ext cx="0" cy="1178851"/>
            </a:xfrm>
            <a:prstGeom prst="line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8" name="Rectangle 3">
            <a:extLst>
              <a:ext uri="{FF2B5EF4-FFF2-40B4-BE49-F238E27FC236}">
                <a16:creationId xmlns:a16="http://schemas.microsoft.com/office/drawing/2014/main" id="{45740FCC-5C2E-4E54-B541-BA174B9E6C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960" y="5248609"/>
            <a:ext cx="9613392" cy="147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rial Rounded MT Bold" panose="020F0704030504030204" pitchFamily="34" charset="77"/>
              </a:rPr>
              <a:t>The parallel chunking: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Artificially introduce a set of markers (segment boundaries).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These maker positions change with data insertion/deletion.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Partially brings back the boundary shift problem.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05E2C9C-D55C-42A9-A608-2078EC3032CB}"/>
              </a:ext>
            </a:extLst>
          </p:cNvPr>
          <p:cNvSpPr/>
          <p:nvPr/>
        </p:nvSpPr>
        <p:spPr bwMode="auto">
          <a:xfrm>
            <a:off x="927492" y="4648005"/>
            <a:ext cx="1828800" cy="442912"/>
          </a:xfrm>
          <a:prstGeom prst="rect">
            <a:avLst/>
          </a:prstGeom>
          <a:solidFill>
            <a:schemeClr val="accent6">
              <a:lumMod val="60000"/>
              <a:lumOff val="40000"/>
              <a:alpha val="4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0B0FF8-C735-418F-9F3F-4D15DA42AA0B}"/>
              </a:ext>
            </a:extLst>
          </p:cNvPr>
          <p:cNvSpPr/>
          <p:nvPr/>
        </p:nvSpPr>
        <p:spPr bwMode="auto">
          <a:xfrm>
            <a:off x="2748897" y="4648005"/>
            <a:ext cx="1828800" cy="442912"/>
          </a:xfrm>
          <a:prstGeom prst="rect">
            <a:avLst/>
          </a:prstGeom>
          <a:solidFill>
            <a:srgbClr val="FFC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F9E69EA-C80D-428A-801C-AFA252243743}"/>
              </a:ext>
            </a:extLst>
          </p:cNvPr>
          <p:cNvSpPr/>
          <p:nvPr/>
        </p:nvSpPr>
        <p:spPr bwMode="auto">
          <a:xfrm>
            <a:off x="4579988" y="4648005"/>
            <a:ext cx="1828800" cy="442912"/>
          </a:xfrm>
          <a:prstGeom prst="rect">
            <a:avLst/>
          </a:prstGeom>
          <a:solidFill>
            <a:srgbClr val="C0000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177273-464E-45D9-A015-9B6B75CF447C}"/>
              </a:ext>
            </a:extLst>
          </p:cNvPr>
          <p:cNvSpPr/>
          <p:nvPr/>
        </p:nvSpPr>
        <p:spPr bwMode="auto">
          <a:xfrm>
            <a:off x="6408788" y="4648005"/>
            <a:ext cx="1828800" cy="442912"/>
          </a:xfrm>
          <a:prstGeom prst="rect">
            <a:avLst/>
          </a:prstGeom>
          <a:solidFill>
            <a:srgbClr val="00B050">
              <a:alpha val="4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8B52AFD-D680-4062-A3FC-0AA24E0DFA46}"/>
              </a:ext>
            </a:extLst>
          </p:cNvPr>
          <p:cNvSpPr/>
          <p:nvPr/>
        </p:nvSpPr>
        <p:spPr>
          <a:xfrm>
            <a:off x="2710387" y="4077273"/>
            <a:ext cx="107156" cy="68580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F1E010E-9C44-489A-A547-664B16C4DF0D}"/>
              </a:ext>
            </a:extLst>
          </p:cNvPr>
          <p:cNvSpPr/>
          <p:nvPr/>
        </p:nvSpPr>
        <p:spPr>
          <a:xfrm>
            <a:off x="4539187" y="4106044"/>
            <a:ext cx="107156" cy="68580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7F257E43-0680-4C24-A942-F2C2BD0BA7DD}"/>
              </a:ext>
            </a:extLst>
          </p:cNvPr>
          <p:cNvSpPr/>
          <p:nvPr/>
        </p:nvSpPr>
        <p:spPr>
          <a:xfrm>
            <a:off x="6375660" y="4104122"/>
            <a:ext cx="107156" cy="68580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F313B1-E10D-8444-830A-AB262EC84F99}"/>
              </a:ext>
            </a:extLst>
          </p:cNvPr>
          <p:cNvSpPr txBox="1"/>
          <p:nvPr/>
        </p:nvSpPr>
        <p:spPr>
          <a:xfrm>
            <a:off x="3190488" y="2589367"/>
            <a:ext cx="662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dirty="0"/>
              <a:t>min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617651A-15C1-DD4C-8677-16B68DF1CA0D}"/>
              </a:ext>
            </a:extLst>
          </p:cNvPr>
          <p:cNvSpPr txBox="1"/>
          <p:nvPr/>
        </p:nvSpPr>
        <p:spPr>
          <a:xfrm>
            <a:off x="4524946" y="2588813"/>
            <a:ext cx="713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dirty="0"/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63730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78" grpId="0"/>
      <p:bldP spid="80" grpId="0" animBg="1"/>
      <p:bldP spid="81" grpId="0" animBg="1"/>
      <p:bldP spid="82" grpId="0" animBg="1"/>
      <p:bldP spid="83" grpId="0" animBg="1"/>
      <p:bldP spid="84" grpId="0" animBg="1"/>
      <p:bldP spid="87" grpId="0" animBg="1"/>
      <p:bldP spid="88" grpId="0" animBg="1"/>
      <p:bldP spid="3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321" y="289679"/>
            <a:ext cx="8686800" cy="609600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The Goal of this Research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48400" y="63857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14</a:t>
            </a:fld>
            <a:endParaRPr lang="en-US" dirty="0"/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17111F24-ADF4-402D-B224-C34FEA7C73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209800"/>
            <a:ext cx="9613392" cy="3102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rial Rounded MT Bold" panose="020F0704030504030204" pitchFamily="34" charset="77"/>
              </a:rPr>
              <a:t>To design a parallel chunking technique that …</a:t>
            </a:r>
          </a:p>
          <a:p>
            <a:pPr marL="0" indent="0">
              <a:buNone/>
            </a:pPr>
            <a:endParaRPr lang="en-US" sz="2400" dirty="0">
              <a:latin typeface="Arial Rounded MT Bold" panose="020F0704030504030204" pitchFamily="34" charset="77"/>
            </a:endParaRP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b="1" dirty="0">
                <a:solidFill>
                  <a:srgbClr val="C00000"/>
                </a:solidFill>
                <a:cs typeface="Arial"/>
              </a:rPr>
              <a:t>Does not compromise any deduplication ratio.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b="1" dirty="0">
              <a:solidFill>
                <a:srgbClr val="C00000"/>
              </a:solidFill>
              <a:cs typeface="Arial"/>
            </a:endParaRP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b="1" dirty="0">
                <a:solidFill>
                  <a:srgbClr val="C00000"/>
                </a:solidFill>
                <a:cs typeface="Arial"/>
              </a:rPr>
              <a:t>Achieves </a:t>
            </a:r>
            <a:r>
              <a:rPr lang="en-US" altLang="en-US" sz="2400" b="1" dirty="0" err="1">
                <a:solidFill>
                  <a:srgbClr val="C00000"/>
                </a:solidFill>
                <a:cs typeface="Arial"/>
              </a:rPr>
              <a:t>superlinear</a:t>
            </a:r>
            <a:r>
              <a:rPr lang="en-US" altLang="en-US" sz="2400" b="1" dirty="0">
                <a:solidFill>
                  <a:srgbClr val="C00000"/>
                </a:solidFill>
                <a:cs typeface="Arial"/>
              </a:rPr>
              <a:t> speedup of chunking operations.</a:t>
            </a:r>
          </a:p>
        </p:txBody>
      </p:sp>
    </p:spTree>
    <p:extLst>
      <p:ext uri="{BB962C8B-B14F-4D97-AF65-F5344CB8AC3E}">
        <p14:creationId xmlns:p14="http://schemas.microsoft.com/office/powerpoint/2010/main" val="390354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93189"/>
            <a:ext cx="8839200" cy="609600"/>
          </a:xfrm>
        </p:spPr>
        <p:txBody>
          <a:bodyPr/>
          <a:lstStyle/>
          <a:p>
            <a:r>
              <a:rPr lang="en-US" sz="2800" b="1" dirty="0">
                <a:cs typeface="+mn-ea"/>
              </a:rPr>
              <a:t>Approach of the Proposed SS-CDC Chunking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19584" y="6340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15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8073A87-7D66-1344-8D82-CAF2EE35F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18" y="1643838"/>
            <a:ext cx="9048750" cy="42235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Two-phase chunking:</a:t>
            </a:r>
          </a:p>
          <a:p>
            <a:pPr lvl="1"/>
            <a:r>
              <a:rPr lang="en-US" sz="2100" b="1" dirty="0"/>
              <a:t>Stage 1: produce all markers in parallel on a segmented file</a:t>
            </a:r>
          </a:p>
          <a:p>
            <a:pPr lvl="2"/>
            <a:r>
              <a:rPr lang="en-US" sz="2000" dirty="0"/>
              <a:t>A thread works on 16 consecutive segments at a time.  </a:t>
            </a:r>
          </a:p>
          <a:p>
            <a:pPr lvl="2"/>
            <a:r>
              <a:rPr lang="en-US" sz="2000" dirty="0"/>
              <a:t>Use AVX-512 SIMD instructions to process the 16 segments in parallel at a core.</a:t>
            </a:r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r>
              <a:rPr lang="en-US" sz="2000" dirty="0"/>
              <a:t>The markers are recorded in a bit vector</a:t>
            </a:r>
          </a:p>
          <a:p>
            <a:pPr marL="914400" lvl="2" indent="0">
              <a:buNone/>
            </a:pPr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lvl="2"/>
            <a:endParaRPr lang="en-US" sz="1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5309B6-7D58-4400-B2EB-7DCFF304CCDC}"/>
              </a:ext>
            </a:extLst>
          </p:cNvPr>
          <p:cNvCxnSpPr>
            <a:cxnSpLocks/>
          </p:cNvCxnSpPr>
          <p:nvPr/>
        </p:nvCxnSpPr>
        <p:spPr>
          <a:xfrm>
            <a:off x="1218196" y="3932439"/>
            <a:ext cx="7697204" cy="0"/>
          </a:xfrm>
          <a:prstGeom prst="line">
            <a:avLst/>
          </a:prstGeom>
          <a:ln w="41275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A60397A4-7594-44A0-AB6E-57F2A2A7C54F}"/>
              </a:ext>
            </a:extLst>
          </p:cNvPr>
          <p:cNvGrpSpPr/>
          <p:nvPr/>
        </p:nvGrpSpPr>
        <p:grpSpPr>
          <a:xfrm>
            <a:off x="843902" y="3937578"/>
            <a:ext cx="7886442" cy="473206"/>
            <a:chOff x="838198" y="4446488"/>
            <a:chExt cx="10515256" cy="63094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C11C79F-72BB-442F-ADC2-E04C502F3BDA}"/>
                </a:ext>
              </a:extLst>
            </p:cNvPr>
            <p:cNvGrpSpPr/>
            <p:nvPr/>
          </p:nvGrpSpPr>
          <p:grpSpPr>
            <a:xfrm>
              <a:off x="838198" y="4446491"/>
              <a:ext cx="5257802" cy="630938"/>
              <a:chOff x="838198" y="4446491"/>
              <a:chExt cx="7294918" cy="630938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B34853D7-ED2F-4AEE-B8E7-6582B4F0B657}"/>
                  </a:ext>
                </a:extLst>
              </p:cNvPr>
              <p:cNvGrpSpPr/>
              <p:nvPr/>
            </p:nvGrpSpPr>
            <p:grpSpPr>
              <a:xfrm>
                <a:off x="838198" y="4446492"/>
                <a:ext cx="3647942" cy="630937"/>
                <a:chOff x="838198" y="4446492"/>
                <a:chExt cx="3647942" cy="630937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FBD8C05F-212A-42CF-BC1D-05CBD58825CD}"/>
                    </a:ext>
                  </a:extLst>
                </p:cNvPr>
                <p:cNvGrpSpPr/>
                <p:nvPr/>
              </p:nvGrpSpPr>
              <p:grpSpPr>
                <a:xfrm>
                  <a:off x="838198" y="4446493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28735ADB-A0D1-41D0-89C5-C5B3BCD6A12B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68" name="Straight Connector 67">
                      <a:extLst>
                        <a:ext uri="{FF2B5EF4-FFF2-40B4-BE49-F238E27FC236}">
                          <a16:creationId xmlns:a16="http://schemas.microsoft.com/office/drawing/2014/main" id="{0EF49BF2-47BA-482F-9958-2DF157FEFA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9" name="Straight Connector 68">
                      <a:extLst>
                        <a:ext uri="{FF2B5EF4-FFF2-40B4-BE49-F238E27FC236}">
                          <a16:creationId xmlns:a16="http://schemas.microsoft.com/office/drawing/2014/main" id="{CACD9B70-B374-466A-B6C1-AFCBAAE7FB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0EC80445-F010-43B0-BAED-B16BB4F02BA1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66" name="Straight Connector 65">
                      <a:extLst>
                        <a:ext uri="{FF2B5EF4-FFF2-40B4-BE49-F238E27FC236}">
                          <a16:creationId xmlns:a16="http://schemas.microsoft.com/office/drawing/2014/main" id="{9A615F60-8BF1-4B34-8A93-C491F71E963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7" name="Straight Connector 66">
                      <a:extLst>
                        <a:ext uri="{FF2B5EF4-FFF2-40B4-BE49-F238E27FC236}">
                          <a16:creationId xmlns:a16="http://schemas.microsoft.com/office/drawing/2014/main" id="{8E78A587-8FDC-468C-A47F-93A29044523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F9D75F96-8AF6-4187-BF84-147E8799A595}"/>
                    </a:ext>
                  </a:extLst>
                </p:cNvPr>
                <p:cNvGrpSpPr/>
                <p:nvPr/>
              </p:nvGrpSpPr>
              <p:grpSpPr>
                <a:xfrm>
                  <a:off x="2661203" y="4446492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A73B3C23-4243-43AC-B866-FE54FD4471C3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62" name="Straight Connector 61">
                      <a:extLst>
                        <a:ext uri="{FF2B5EF4-FFF2-40B4-BE49-F238E27FC236}">
                          <a16:creationId xmlns:a16="http://schemas.microsoft.com/office/drawing/2014/main" id="{CB1CBC11-5D5F-483F-B873-E52538C15F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Connector 62">
                      <a:extLst>
                        <a:ext uri="{FF2B5EF4-FFF2-40B4-BE49-F238E27FC236}">
                          <a16:creationId xmlns:a16="http://schemas.microsoft.com/office/drawing/2014/main" id="{949C7827-39DE-487A-A248-B8626A81C68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751A42AE-545C-497C-B96C-28F0CF164895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60" name="Straight Connector 59">
                      <a:extLst>
                        <a:ext uri="{FF2B5EF4-FFF2-40B4-BE49-F238E27FC236}">
                          <a16:creationId xmlns:a16="http://schemas.microsoft.com/office/drawing/2014/main" id="{7C9DFE36-4A8B-489B-8367-7AA179EF76E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Straight Connector 60">
                      <a:extLst>
                        <a:ext uri="{FF2B5EF4-FFF2-40B4-BE49-F238E27FC236}">
                          <a16:creationId xmlns:a16="http://schemas.microsoft.com/office/drawing/2014/main" id="{4208421D-3A5F-4CE5-BE60-CF29FBF1CE1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B77E72D3-9F80-4275-B85D-C113436C11E9}"/>
                  </a:ext>
                </a:extLst>
              </p:cNvPr>
              <p:cNvGrpSpPr/>
              <p:nvPr/>
            </p:nvGrpSpPr>
            <p:grpSpPr>
              <a:xfrm>
                <a:off x="4485174" y="4446491"/>
                <a:ext cx="3647942" cy="630937"/>
                <a:chOff x="838198" y="4446492"/>
                <a:chExt cx="3647942" cy="630937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7B55F671-6318-4864-87BE-3030E852278F}"/>
                    </a:ext>
                  </a:extLst>
                </p:cNvPr>
                <p:cNvGrpSpPr/>
                <p:nvPr/>
              </p:nvGrpSpPr>
              <p:grpSpPr>
                <a:xfrm>
                  <a:off x="838198" y="4446493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8A3B200B-5F5C-4E84-99E8-4C2503CF5A2E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54" name="Straight Connector 53">
                      <a:extLst>
                        <a:ext uri="{FF2B5EF4-FFF2-40B4-BE49-F238E27FC236}">
                          <a16:creationId xmlns:a16="http://schemas.microsoft.com/office/drawing/2014/main" id="{27E8DDF3-633D-44DF-9D81-EBDDE6C5F77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Straight Connector 54">
                      <a:extLst>
                        <a:ext uri="{FF2B5EF4-FFF2-40B4-BE49-F238E27FC236}">
                          <a16:creationId xmlns:a16="http://schemas.microsoft.com/office/drawing/2014/main" id="{CAF6C6D5-D632-46F1-8CAF-B1A286B13C2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2E0890B1-F556-416A-B827-5DD8F6F640FE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52" name="Straight Connector 51">
                      <a:extLst>
                        <a:ext uri="{FF2B5EF4-FFF2-40B4-BE49-F238E27FC236}">
                          <a16:creationId xmlns:a16="http://schemas.microsoft.com/office/drawing/2014/main" id="{2EF1BCAB-551B-48C9-98F6-2315784C7B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Straight Connector 52">
                      <a:extLst>
                        <a:ext uri="{FF2B5EF4-FFF2-40B4-BE49-F238E27FC236}">
                          <a16:creationId xmlns:a16="http://schemas.microsoft.com/office/drawing/2014/main" id="{3E49185D-9D62-4587-9820-FBBD954BE47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DEC3CBC9-C24C-4803-89DF-8054163687E1}"/>
                    </a:ext>
                  </a:extLst>
                </p:cNvPr>
                <p:cNvGrpSpPr/>
                <p:nvPr/>
              </p:nvGrpSpPr>
              <p:grpSpPr>
                <a:xfrm>
                  <a:off x="2661203" y="4446492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049E129A-1C47-4A14-B381-9A62A6C5A8C7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48" name="Straight Connector 47">
                      <a:extLst>
                        <a:ext uri="{FF2B5EF4-FFF2-40B4-BE49-F238E27FC236}">
                          <a16:creationId xmlns:a16="http://schemas.microsoft.com/office/drawing/2014/main" id="{961EF864-3FB6-4610-B6A3-0D4CE0FEBFD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" name="Straight Connector 48">
                      <a:extLst>
                        <a:ext uri="{FF2B5EF4-FFF2-40B4-BE49-F238E27FC236}">
                          <a16:creationId xmlns:a16="http://schemas.microsoft.com/office/drawing/2014/main" id="{3022E54E-ABD2-4856-AFE2-C31589F5F23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D7BAACFC-8639-4732-B76C-DF42BB46B01E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46" name="Straight Connector 45">
                      <a:extLst>
                        <a:ext uri="{FF2B5EF4-FFF2-40B4-BE49-F238E27FC236}">
                          <a16:creationId xmlns:a16="http://schemas.microsoft.com/office/drawing/2014/main" id="{E65F425F-7383-40A3-A6D2-E1799A18438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7" name="Straight Connector 46">
                      <a:extLst>
                        <a:ext uri="{FF2B5EF4-FFF2-40B4-BE49-F238E27FC236}">
                          <a16:creationId xmlns:a16="http://schemas.microsoft.com/office/drawing/2014/main" id="{6418659E-96A5-482F-9A14-BDF6CB167DF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C27B661-1A81-4DE5-9E0D-01775CFB248A}"/>
                </a:ext>
              </a:extLst>
            </p:cNvPr>
            <p:cNvGrpSpPr/>
            <p:nvPr/>
          </p:nvGrpSpPr>
          <p:grpSpPr>
            <a:xfrm>
              <a:off x="6095652" y="4446488"/>
              <a:ext cx="5257802" cy="630938"/>
              <a:chOff x="838198" y="4446491"/>
              <a:chExt cx="7294918" cy="63093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19DFFF-8E7F-4AF8-9C69-2DF08E115121}"/>
                  </a:ext>
                </a:extLst>
              </p:cNvPr>
              <p:cNvGrpSpPr/>
              <p:nvPr/>
            </p:nvGrpSpPr>
            <p:grpSpPr>
              <a:xfrm>
                <a:off x="838198" y="4446492"/>
                <a:ext cx="3647942" cy="630937"/>
                <a:chOff x="838198" y="4446492"/>
                <a:chExt cx="3647942" cy="630937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6D442342-A54E-4D4B-A841-1BB3E5CBD1C0}"/>
                    </a:ext>
                  </a:extLst>
                </p:cNvPr>
                <p:cNvGrpSpPr/>
                <p:nvPr/>
              </p:nvGrpSpPr>
              <p:grpSpPr>
                <a:xfrm>
                  <a:off x="838198" y="4446493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E22C7714-79EC-41A5-BA32-C67BA5A864E8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38" name="Straight Connector 37">
                      <a:extLst>
                        <a:ext uri="{FF2B5EF4-FFF2-40B4-BE49-F238E27FC236}">
                          <a16:creationId xmlns:a16="http://schemas.microsoft.com/office/drawing/2014/main" id="{6412DD2D-ED81-4BC5-8884-4B3837C2581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Connector 38">
                      <a:extLst>
                        <a:ext uri="{FF2B5EF4-FFF2-40B4-BE49-F238E27FC236}">
                          <a16:creationId xmlns:a16="http://schemas.microsoft.com/office/drawing/2014/main" id="{176A9B24-22E5-47FD-A970-054F5A5FE37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F1801CAD-3AB4-49FE-A405-5947DEEA3705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36" name="Straight Connector 35">
                      <a:extLst>
                        <a:ext uri="{FF2B5EF4-FFF2-40B4-BE49-F238E27FC236}">
                          <a16:creationId xmlns:a16="http://schemas.microsoft.com/office/drawing/2014/main" id="{AF357E9C-0F4D-4670-8245-AF86F20BD96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Straight Connector 36">
                      <a:extLst>
                        <a:ext uri="{FF2B5EF4-FFF2-40B4-BE49-F238E27FC236}">
                          <a16:creationId xmlns:a16="http://schemas.microsoft.com/office/drawing/2014/main" id="{8339C993-7AD9-4983-BD59-E59B8F2653D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F7E217E9-C815-47F6-92C1-68D7B3B54323}"/>
                    </a:ext>
                  </a:extLst>
                </p:cNvPr>
                <p:cNvGrpSpPr/>
                <p:nvPr/>
              </p:nvGrpSpPr>
              <p:grpSpPr>
                <a:xfrm>
                  <a:off x="2661203" y="4446492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62FAC565-BA52-4103-B1F3-938640F03888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32" name="Straight Connector 31">
                      <a:extLst>
                        <a:ext uri="{FF2B5EF4-FFF2-40B4-BE49-F238E27FC236}">
                          <a16:creationId xmlns:a16="http://schemas.microsoft.com/office/drawing/2014/main" id="{F37A58E2-6543-4657-8445-79C04B5EF06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3" name="Straight Connector 32">
                      <a:extLst>
                        <a:ext uri="{FF2B5EF4-FFF2-40B4-BE49-F238E27FC236}">
                          <a16:creationId xmlns:a16="http://schemas.microsoft.com/office/drawing/2014/main" id="{9E89A8C7-68FF-40B1-AFB3-36843485197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B8C3AF54-BAE3-47E9-A50E-C948244BE4CA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30" name="Straight Connector 29">
                      <a:extLst>
                        <a:ext uri="{FF2B5EF4-FFF2-40B4-BE49-F238E27FC236}">
                          <a16:creationId xmlns:a16="http://schemas.microsoft.com/office/drawing/2014/main" id="{0F62F62D-8E1C-40D2-AD0C-A0B17BB0F3B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" name="Straight Connector 30">
                      <a:extLst>
                        <a:ext uri="{FF2B5EF4-FFF2-40B4-BE49-F238E27FC236}">
                          <a16:creationId xmlns:a16="http://schemas.microsoft.com/office/drawing/2014/main" id="{7D8CE3DB-5120-46FB-8D54-7705F01815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FC7870C-173E-4957-9BB0-74491599E4A2}"/>
                  </a:ext>
                </a:extLst>
              </p:cNvPr>
              <p:cNvGrpSpPr/>
              <p:nvPr/>
            </p:nvGrpSpPr>
            <p:grpSpPr>
              <a:xfrm>
                <a:off x="4485174" y="4446491"/>
                <a:ext cx="3647942" cy="630937"/>
                <a:chOff x="838198" y="4446492"/>
                <a:chExt cx="3647942" cy="630937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796321E-304A-4898-89A3-29A3F208DB9F}"/>
                    </a:ext>
                  </a:extLst>
                </p:cNvPr>
                <p:cNvGrpSpPr/>
                <p:nvPr/>
              </p:nvGrpSpPr>
              <p:grpSpPr>
                <a:xfrm>
                  <a:off x="838198" y="4446493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097C4953-8B49-4120-A69C-19D33BB76BC0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24" name="Straight Connector 23">
                      <a:extLst>
                        <a:ext uri="{FF2B5EF4-FFF2-40B4-BE49-F238E27FC236}">
                          <a16:creationId xmlns:a16="http://schemas.microsoft.com/office/drawing/2014/main" id="{C10C7A43-BFDF-42C0-B2B9-55E7DF7FFAE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" name="Straight Connector 24">
                      <a:extLst>
                        <a:ext uri="{FF2B5EF4-FFF2-40B4-BE49-F238E27FC236}">
                          <a16:creationId xmlns:a16="http://schemas.microsoft.com/office/drawing/2014/main" id="{7DB338AD-AC73-43F8-8DD2-1C98025279F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0AD263F7-908A-4CA8-A29D-FC91ACC88477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22" name="Straight Connector 21">
                      <a:extLst>
                        <a:ext uri="{FF2B5EF4-FFF2-40B4-BE49-F238E27FC236}">
                          <a16:creationId xmlns:a16="http://schemas.microsoft.com/office/drawing/2014/main" id="{FF13289C-1ABE-4EB1-8842-455ABF80E8C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" name="Straight Connector 22">
                      <a:extLst>
                        <a:ext uri="{FF2B5EF4-FFF2-40B4-BE49-F238E27FC236}">
                          <a16:creationId xmlns:a16="http://schemas.microsoft.com/office/drawing/2014/main" id="{9F13877D-5625-40A7-BFBF-C7C2A64E34A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85AF85C7-C2C3-49B2-8A84-5D0143313B9A}"/>
                    </a:ext>
                  </a:extLst>
                </p:cNvPr>
                <p:cNvGrpSpPr/>
                <p:nvPr/>
              </p:nvGrpSpPr>
              <p:grpSpPr>
                <a:xfrm>
                  <a:off x="2661203" y="4446492"/>
                  <a:ext cx="1824937" cy="630936"/>
                  <a:chOff x="838198" y="4446493"/>
                  <a:chExt cx="1824937" cy="630936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10DCDA22-CBF7-4010-AEA2-2586570650DD}"/>
                      </a:ext>
                    </a:extLst>
                  </p:cNvPr>
                  <p:cNvGrpSpPr/>
                  <p:nvPr/>
                </p:nvGrpSpPr>
                <p:grpSpPr>
                  <a:xfrm>
                    <a:off x="838198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18" name="Straight Connector 17">
                      <a:extLst>
                        <a:ext uri="{FF2B5EF4-FFF2-40B4-BE49-F238E27FC236}">
                          <a16:creationId xmlns:a16="http://schemas.microsoft.com/office/drawing/2014/main" id="{110F8F60-DB55-4331-B061-6C90F9F4786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" name="Straight Connector 18">
                      <a:extLst>
                        <a:ext uri="{FF2B5EF4-FFF2-40B4-BE49-F238E27FC236}">
                          <a16:creationId xmlns:a16="http://schemas.microsoft.com/office/drawing/2014/main" id="{22304C39-5C32-4842-BD52-0C18A32C0D2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0B06CF09-CBF0-4BE6-8A0C-8429664DDB84}"/>
                      </a:ext>
                    </a:extLst>
                  </p:cNvPr>
                  <p:cNvGrpSpPr/>
                  <p:nvPr/>
                </p:nvGrpSpPr>
                <p:grpSpPr>
                  <a:xfrm>
                    <a:off x="1748735" y="4446493"/>
                    <a:ext cx="914400" cy="630936"/>
                    <a:chOff x="838199" y="4446494"/>
                    <a:chExt cx="548640" cy="320115"/>
                  </a:xfrm>
                </p:grpSpPr>
                <p:cxnSp>
                  <p:nvCxnSpPr>
                    <p:cNvPr id="16" name="Straight Connector 15">
                      <a:extLst>
                        <a:ext uri="{FF2B5EF4-FFF2-40B4-BE49-F238E27FC236}">
                          <a16:creationId xmlns:a16="http://schemas.microsoft.com/office/drawing/2014/main" id="{8C55C9AF-A9E7-4065-8A4C-C46EDD4C8BF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38199" y="4766609"/>
                      <a:ext cx="548640" cy="0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" name="Straight Connector 16">
                      <a:extLst>
                        <a:ext uri="{FF2B5EF4-FFF2-40B4-BE49-F238E27FC236}">
                          <a16:creationId xmlns:a16="http://schemas.microsoft.com/office/drawing/2014/main" id="{E4031962-6948-4829-A4F1-98E05A58A64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86839" y="4446494"/>
                      <a:ext cx="0" cy="320115"/>
                    </a:xfrm>
                    <a:prstGeom prst="line">
                      <a:avLst/>
                    </a:prstGeom>
                    <a:ln w="25400">
                      <a:solidFill>
                        <a:srgbClr val="C00000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</p:grp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9A74A78-8581-48B9-A088-69BCCAA021CB}"/>
              </a:ext>
            </a:extLst>
          </p:cNvPr>
          <p:cNvSpPr txBox="1"/>
          <p:nvPr/>
        </p:nvSpPr>
        <p:spPr>
          <a:xfrm>
            <a:off x="235343" y="3642303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800" b="1" dirty="0">
                <a:latin typeface="Helvetica" pitchFamily="2" charset="0"/>
              </a:rPr>
              <a:t>File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B2638CB-DDF9-43BF-A948-A9F1A9BC33E2}"/>
              </a:ext>
            </a:extLst>
          </p:cNvPr>
          <p:cNvGrpSpPr/>
          <p:nvPr/>
        </p:nvGrpSpPr>
        <p:grpSpPr>
          <a:xfrm>
            <a:off x="1220293" y="3724099"/>
            <a:ext cx="7392152" cy="205744"/>
            <a:chOff x="1432663" y="-356780"/>
            <a:chExt cx="9856203" cy="274325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D6578DF-D4D8-40BA-A9CE-EDD71DA37F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32663" y="-356775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E51AA23-E98A-4CFD-A0CD-7528B03EEB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8931" y="-356775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1893D1A-A982-4049-AAD9-53CE50105A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46591" y="-356776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2B16DCA-5BD1-410D-AA54-414C121F55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2859" y="-356776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5301023-80FC-452B-8F7C-93D2249B37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61216" y="-356776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5597B98-F56A-404A-A32F-D0B86DB3D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7484" y="-356776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9D06E01-38F9-4F32-ABAB-6EB191DE28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5144" y="-356777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A8E9584-4480-45BB-AB1D-4A15E1ABB6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31412" y="-356777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B98AC97-3418-4603-8C85-DE6CC72E6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90117" y="-356778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AC6C5F5-2C42-4709-A4C9-651F191569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6385" y="-356778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CA4BCEC-C31B-4EA0-B3B6-97235DFE4E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04045" y="-356779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1C67D45-63A4-4DE4-ACE9-61C889E40A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0313" y="-356779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B32A281-C70E-4379-8933-B77CD925CA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18670" y="-356779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72365ED-5673-4239-BF5B-DD4D08C664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74938" y="-356779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BE77A51-CDF4-459C-B32C-3A67430164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32598" y="-356780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AA26DA6-A8C7-41C7-85B1-BD03C4556F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88866" y="-356780"/>
              <a:ext cx="0" cy="274320"/>
            </a:xfrm>
            <a:prstGeom prst="line">
              <a:avLst/>
            </a:prstGeom>
            <a:ln w="3492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30A4EFA0-04D6-4904-A411-06D45F111A91}"/>
              </a:ext>
            </a:extLst>
          </p:cNvPr>
          <p:cNvSpPr txBox="1"/>
          <p:nvPr/>
        </p:nvSpPr>
        <p:spPr>
          <a:xfrm>
            <a:off x="-65800" y="4024995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800" b="1" dirty="0">
                <a:solidFill>
                  <a:srgbClr val="C00000"/>
                </a:solidFill>
                <a:latin typeface="Helvetica" pitchFamily="2" charset="0"/>
              </a:rPr>
              <a:t>One thread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1CB5AA-01A6-4F66-AD37-32BF51AD1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36" y="5267792"/>
            <a:ext cx="8468187" cy="44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64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81481E-6 L 0.04132 0.001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6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8839200" cy="609600"/>
          </a:xfrm>
        </p:spPr>
        <p:txBody>
          <a:bodyPr/>
          <a:lstStyle/>
          <a:p>
            <a:r>
              <a:rPr lang="en-US" sz="2800" b="1" dirty="0">
                <a:cs typeface="+mn-ea"/>
              </a:rPr>
              <a:t>The Approach of the Proposed SS-CDC Chunking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06992" y="63195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16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8073A87-7D66-1344-8D82-CAF2EE35F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18" y="1643839"/>
            <a:ext cx="9048750" cy="3232961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Two-phase chunking:</a:t>
            </a:r>
          </a:p>
          <a:p>
            <a:pPr lvl="1"/>
            <a:r>
              <a:rPr lang="en-US" sz="2100" b="1" dirty="0"/>
              <a:t>Stage 2: sequentially determines the chunks based on the marker bit vector</a:t>
            </a:r>
          </a:p>
          <a:p>
            <a:pPr lvl="2"/>
            <a:r>
              <a:rPr lang="en-US" sz="2000" dirty="0"/>
              <a:t>Take account of minimum and maximum chunk sizes</a:t>
            </a:r>
            <a:r>
              <a:rPr lang="en-US" sz="1800" dirty="0"/>
              <a:t> </a:t>
            </a:r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lvl="2"/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1CB5AA-01A6-4F66-AD37-32BF51AD1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05" y="3451706"/>
            <a:ext cx="8468187" cy="448174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5629F98-7D2D-468C-8ABC-661B13299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005" y="4674445"/>
            <a:ext cx="8354568" cy="509609"/>
          </a:xfrm>
          <a:prstGeom prst="rect">
            <a:avLst/>
          </a:prstGeom>
        </p:spPr>
      </p:pic>
      <p:sp>
        <p:nvSpPr>
          <p:cNvPr id="90" name="Arrow: Down 89">
            <a:extLst>
              <a:ext uri="{FF2B5EF4-FFF2-40B4-BE49-F238E27FC236}">
                <a16:creationId xmlns:a16="http://schemas.microsoft.com/office/drawing/2014/main" id="{FF8CE138-5E02-45B1-86AE-60471CF2358C}"/>
              </a:ext>
            </a:extLst>
          </p:cNvPr>
          <p:cNvSpPr/>
          <p:nvPr/>
        </p:nvSpPr>
        <p:spPr bwMode="auto">
          <a:xfrm>
            <a:off x="4191000" y="4019433"/>
            <a:ext cx="304800" cy="537913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48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8839200" cy="609600"/>
          </a:xfrm>
        </p:spPr>
        <p:txBody>
          <a:bodyPr/>
          <a:lstStyle/>
          <a:p>
            <a:r>
              <a:rPr lang="en-US" sz="2800" b="1" dirty="0">
                <a:cs typeface="+mn-ea"/>
              </a:rPr>
              <a:t>Advantages of SS-CDC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14872" y="62350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17</a:t>
            </a:fld>
            <a:endParaRPr lang="en-US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38AB781-2AD1-4BE9-B2D0-33F9CBA944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672" y="1579807"/>
            <a:ext cx="8534400" cy="4776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</a:rPr>
              <a:t>It doesn’t have any loss of deduplication ratio </a:t>
            </a:r>
            <a:endParaRPr lang="en-US" altLang="en-US" sz="2400" dirty="0">
              <a:cs typeface="Arial"/>
            </a:endParaRPr>
          </a:p>
          <a:p>
            <a:pPr lvl="1"/>
            <a:r>
              <a:rPr lang="en-US" sz="2000" dirty="0"/>
              <a:t>The second stage is sequential.</a:t>
            </a:r>
          </a:p>
          <a:p>
            <a:pPr lvl="1"/>
            <a:r>
              <a:rPr lang="en-US" sz="2000" dirty="0"/>
              <a:t>It generates the set of chunks exactly the same the sequential chunking.</a:t>
            </a:r>
          </a:p>
          <a:p>
            <a:pPr lvl="1"/>
            <a:endParaRPr lang="en-US" sz="2000" dirty="0"/>
          </a:p>
          <a:p>
            <a:pPr marL="457200" lvl="1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dirty="0">
                <a:cs typeface="Arial"/>
              </a:rPr>
              <a:t>It potentially achieves </a:t>
            </a:r>
            <a:r>
              <a:rPr lang="en-US" altLang="en-US" sz="2400" dirty="0" err="1">
                <a:cs typeface="Arial"/>
              </a:rPr>
              <a:t>superlinear</a:t>
            </a:r>
            <a:r>
              <a:rPr lang="en-US" altLang="en-US" sz="2400" dirty="0">
                <a:cs typeface="Arial"/>
              </a:rPr>
              <a:t> speedup.</a:t>
            </a:r>
          </a:p>
          <a:p>
            <a:pPr lvl="1"/>
            <a:r>
              <a:rPr lang="en-US" sz="2000" dirty="0"/>
              <a:t>Stage 1 accounts for about 98% of the chunking time.</a:t>
            </a:r>
          </a:p>
          <a:p>
            <a:pPr lvl="1"/>
            <a:r>
              <a:rPr lang="en-US" sz="2000" dirty="0"/>
              <a:t>Stage 1 is parallelized across and within cores.</a:t>
            </a:r>
          </a:p>
          <a:p>
            <a:pPr lvl="1"/>
            <a:r>
              <a:rPr lang="en-US" sz="2000" dirty="0"/>
              <a:t>With optimization, Stage 2 accounts for less than 2% of the chunking time.</a:t>
            </a: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kern="0" dirty="0"/>
          </a:p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7740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cs typeface="+mn-ea"/>
              </a:rPr>
              <a:t>Experiment Setup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96000" y="62198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18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ADE77DA-CC05-4B35-AD28-4A6BCDAA31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672" y="1579807"/>
            <a:ext cx="8534400" cy="4776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</a:rPr>
              <a:t>The hardware</a:t>
            </a:r>
            <a:endParaRPr lang="en-US" altLang="en-US" sz="2400" dirty="0">
              <a:cs typeface="Arial"/>
            </a:endParaRPr>
          </a:p>
          <a:p>
            <a:pPr lvl="1"/>
            <a:r>
              <a:rPr lang="en-US" sz="2000" dirty="0"/>
              <a:t>Dell-EMC PowerEdge T440 server with 2 Intel Xeon 3.6GHz CPUs </a:t>
            </a:r>
          </a:p>
          <a:p>
            <a:pPr lvl="1"/>
            <a:r>
              <a:rPr lang="en-US" sz="2000" dirty="0"/>
              <a:t>Each CPU has 4 cores and 16MB LLC. </a:t>
            </a:r>
          </a:p>
          <a:p>
            <a:pPr lvl="1"/>
            <a:r>
              <a:rPr lang="en-US" sz="2000" dirty="0"/>
              <a:t>256GB DDR4 memory. </a:t>
            </a:r>
          </a:p>
          <a:p>
            <a:pPr marL="457200" lvl="1" indent="0">
              <a:buNone/>
            </a:pP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dirty="0">
                <a:cs typeface="Arial"/>
              </a:rPr>
              <a:t>The Software</a:t>
            </a:r>
          </a:p>
          <a:p>
            <a:pPr lvl="1"/>
            <a:r>
              <a:rPr lang="en-US" sz="2000" dirty="0"/>
              <a:t>Ubuntu 18.04 OS. </a:t>
            </a:r>
          </a:p>
          <a:p>
            <a:pPr lvl="1"/>
            <a:r>
              <a:rPr lang="en-US" altLang="en-US" sz="2000" dirty="0"/>
              <a:t>The rolling window function is Rabin. </a:t>
            </a:r>
          </a:p>
          <a:p>
            <a:pPr lvl="1"/>
            <a:r>
              <a:rPr lang="en-US" altLang="en-US" sz="2000" dirty="0"/>
              <a:t>Minimum/average/maximum chunk sizes are 2KB/16KB/64KB,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407714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7772400" cy="609600"/>
          </a:xfrm>
        </p:spPr>
        <p:txBody>
          <a:bodyPr/>
          <a:lstStyle/>
          <a:p>
            <a:r>
              <a:rPr lang="en-US" sz="2800" b="1" dirty="0">
                <a:cs typeface="+mn-ea"/>
              </a:rPr>
              <a:t>The 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93235" y="63706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19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BEF72-F45A-4C2B-A86C-EAAD27A92E11}"/>
              </a:ext>
            </a:extLst>
          </p:cNvPr>
          <p:cNvSpPr/>
          <p:nvPr/>
        </p:nvSpPr>
        <p:spPr bwMode="auto">
          <a:xfrm>
            <a:off x="8139460" y="5357177"/>
            <a:ext cx="381000" cy="152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917FBC-5DD8-C241-9FF4-10E012BD50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849049"/>
              </p:ext>
            </p:extLst>
          </p:nvPr>
        </p:nvGraphicFramePr>
        <p:xfrm>
          <a:off x="444500" y="1646078"/>
          <a:ext cx="8458200" cy="4043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92751">
                  <a:extLst>
                    <a:ext uri="{9D8B030D-6E8A-4147-A177-3AD203B41FA5}">
                      <a16:colId xmlns:a16="http://schemas.microsoft.com/office/drawing/2014/main" val="2500053933"/>
                    </a:ext>
                  </a:extLst>
                </a:gridCol>
                <a:gridCol w="6365449">
                  <a:extLst>
                    <a:ext uri="{9D8B030D-6E8A-4147-A177-3AD203B41FA5}">
                      <a16:colId xmlns:a16="http://schemas.microsoft.com/office/drawing/2014/main" val="28535422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>
                    <a:solidFill>
                      <a:srgbClr val="0096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solidFill>
                      <a:srgbClr val="009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5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Cassandra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Apache Cassandra, an open-source storage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648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the Redis key-value store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071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Debian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Debian Linux distribution (since Ver. 7.11)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45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Linux-</a:t>
                      </a:r>
                      <a:r>
                        <a:rPr lang="en-US" dirty="0" err="1"/>
                        <a:t>src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Uncompressed Linux source code (v3.0 ~ v4.9) downloaded from the website of Linux Kernel Archives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69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Neo4j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neo4j graph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68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Wordpress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WordPress rich content management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138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Nodejs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 images of JavaScript-based runtime environment packages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180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707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36562" y="122238"/>
            <a:ext cx="8432800" cy="1066800"/>
          </a:xfrm>
        </p:spPr>
        <p:txBody>
          <a:bodyPr/>
          <a:lstStyle/>
          <a:p>
            <a:pPr eaLnBrk="1" hangingPunct="1"/>
            <a:r>
              <a:rPr lang="en-US" sz="3000" b="1" dirty="0"/>
              <a:t>Data is Growing Rapidly  </a:t>
            </a:r>
            <a:endParaRPr lang="en-US" altLang="en-US" sz="3000" b="1" dirty="0"/>
          </a:p>
        </p:txBody>
      </p:sp>
      <p:sp>
        <p:nvSpPr>
          <p:cNvPr id="9219" name="AutoShape 2" descr="Image result for google"/>
          <p:cNvSpPr>
            <a:spLocks noChangeAspect="1" noChangeArrowheads="1"/>
          </p:cNvSpPr>
          <p:nvPr/>
        </p:nvSpPr>
        <p:spPr bwMode="auto">
          <a:xfrm>
            <a:off x="274638" y="-1825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CDC97CE7-B599-4FC4-8A21-D0B9378A59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5284067"/>
            <a:ext cx="9794046" cy="1550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900" dirty="0">
                <a:cs typeface="Arial"/>
              </a:rPr>
              <a:t>Most of the data needs to be safely stored.</a:t>
            </a:r>
          </a:p>
          <a:p>
            <a:r>
              <a:rPr lang="en-US" sz="1900" b="1" dirty="0">
                <a:solidFill>
                  <a:srgbClr val="C00000"/>
                </a:solidFill>
                <a:cs typeface="Arial"/>
              </a:rPr>
              <a:t>Efficient data storage and management have become a big challenge. </a:t>
            </a:r>
          </a:p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19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AA144-0165-49DA-8FA9-52FEB1940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E6574-8C8B-4EBF-8010-E5CDDCBFAAB8}" type="slidenum">
              <a:rPr lang="zh-CN" altLang="en-US" smtClean="0"/>
              <a:pPr/>
              <a:t>2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D89494-6F74-41E3-9AF8-E4079A259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274" y="1257534"/>
            <a:ext cx="7169098" cy="37139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F40C46-9E81-4BF1-A198-3191280F3D98}"/>
              </a:ext>
            </a:extLst>
          </p:cNvPr>
          <p:cNvSpPr txBox="1"/>
          <p:nvPr/>
        </p:nvSpPr>
        <p:spPr>
          <a:xfrm>
            <a:off x="6052553" y="4943827"/>
            <a:ext cx="2778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600" i="1" dirty="0">
                <a:latin typeface="Arial Hebrew" pitchFamily="2" charset="-79"/>
                <a:cs typeface="Arial Hebrew" pitchFamily="2" charset="-79"/>
              </a:rPr>
              <a:t>From storagenewsletter.com</a:t>
            </a:r>
          </a:p>
        </p:txBody>
      </p:sp>
    </p:spTree>
    <p:extLst>
      <p:ext uri="{BB962C8B-B14F-4D97-AF65-F5344CB8AC3E}">
        <p14:creationId xmlns:p14="http://schemas.microsoft.com/office/powerpoint/2010/main" val="392948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33B5-6F53-0D42-ABAD-21829CA23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5599176"/>
            <a:ext cx="6082284" cy="649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Consistently about 3.3X speedup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9B286-BB15-D242-BC9A-2351E109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cs typeface="+mn-ea"/>
              </a:rPr>
              <a:t>Single-thread/core Chunking Throughput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69CD6-DC87-914C-B83B-D44A5D0780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5A6404-F098-484C-B8AC-7A3F1090020D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E3AFA6-E68E-584F-B404-1F299AEAF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1234440"/>
            <a:ext cx="877824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165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9B286-BB15-D242-BC9A-2351E109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10058400" cy="609600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Multi-thread/core Chunking Throughput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33B5-6F53-0D42-ABAD-21829CA23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715000"/>
            <a:ext cx="9320784" cy="12817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The chunking speedups are </a:t>
            </a:r>
            <a:r>
              <a:rPr lang="en-US" sz="2800" dirty="0" err="1">
                <a:solidFill>
                  <a:srgbClr val="C00000"/>
                </a:solidFill>
              </a:rPr>
              <a:t>superlinear</a:t>
            </a:r>
            <a:r>
              <a:rPr lang="en-US" sz="2800" dirty="0">
                <a:solidFill>
                  <a:srgbClr val="C00000"/>
                </a:solidFill>
              </a:rPr>
              <a:t> and scale well.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69CD6-DC87-914C-B83B-D44A5D078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96000" y="63639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5A6404-F098-484C-B8AC-7A3F1090020D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34F7AC-C3C9-C842-A54D-8EC0B954B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25880"/>
            <a:ext cx="877824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207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9B286-BB15-D242-BC9A-2351E109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4800"/>
            <a:ext cx="9296400" cy="609600"/>
          </a:xfrm>
        </p:spPr>
        <p:txBody>
          <a:bodyPr>
            <a:noAutofit/>
          </a:bodyPr>
          <a:lstStyle/>
          <a:p>
            <a:r>
              <a:rPr lang="en-US" sz="2400" b="1" dirty="0">
                <a:cs typeface="+mn-ea"/>
              </a:rPr>
              <a:t>Existing Parallel CDC Deduplication Ratio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33B5-6F53-0D42-ABAD-21829CA23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5650992"/>
            <a:ext cx="7886700" cy="725948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Compared to SS-CDC, the reduction can be up to 43%. </a:t>
            </a:r>
          </a:p>
          <a:p>
            <a:r>
              <a:rPr lang="en-US" sz="2800" dirty="0">
                <a:solidFill>
                  <a:srgbClr val="C00000"/>
                </a:solidFill>
              </a:rPr>
              <a:t>Using smaller segments leads to higher reduction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6FA78E-62B6-A948-A3B3-D769E2B7B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1261872"/>
            <a:ext cx="877824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90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772400" cy="1066800"/>
          </a:xfrm>
        </p:spPr>
        <p:txBody>
          <a:bodyPr/>
          <a:lstStyle/>
          <a:p>
            <a:r>
              <a:rPr lang="en-US" altLang="en-US" sz="3200" b="1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206" y="1524000"/>
            <a:ext cx="8991600" cy="3276600"/>
          </a:xfrm>
        </p:spPr>
        <p:txBody>
          <a:bodyPr>
            <a:noAutofit/>
          </a:bodyPr>
          <a:lstStyle/>
          <a:p>
            <a:pPr lvl="0"/>
            <a:r>
              <a:rPr lang="en-US" sz="2400" dirty="0"/>
              <a:t>SS-CDC is a parallel CDC technique that has </a:t>
            </a:r>
          </a:p>
          <a:p>
            <a:pPr lvl="1"/>
            <a:r>
              <a:rPr lang="en-US" sz="2400" b="1" dirty="0">
                <a:solidFill>
                  <a:srgbClr val="C00000"/>
                </a:solidFill>
                <a:ea typeface="+mn-ea"/>
                <a:cs typeface="+mn-cs"/>
              </a:rPr>
              <a:t>high chunking speed.</a:t>
            </a:r>
          </a:p>
          <a:p>
            <a:pPr lvl="1"/>
            <a:r>
              <a:rPr lang="en-US" sz="2400" b="1" dirty="0">
                <a:solidFill>
                  <a:srgbClr val="C00000"/>
                </a:solidFill>
                <a:ea typeface="+mn-ea"/>
                <a:cs typeface="+mn-cs"/>
              </a:rPr>
              <a:t>zero deduplication ratio loss.</a:t>
            </a:r>
          </a:p>
          <a:p>
            <a:pPr marL="0" lvl="0" indent="0">
              <a:buNone/>
            </a:pPr>
            <a:endParaRPr lang="en-US" sz="2400" dirty="0"/>
          </a:p>
          <a:p>
            <a:pPr lvl="0"/>
            <a:endParaRPr lang="en-US" sz="2400" dirty="0"/>
          </a:p>
          <a:p>
            <a:r>
              <a:rPr lang="en-US" sz="2400" dirty="0"/>
              <a:t>SS-CDC is optimized for the SIMD platforms.</a:t>
            </a:r>
          </a:p>
          <a:p>
            <a:pPr lvl="1"/>
            <a:r>
              <a:rPr lang="en-US" sz="2400" dirty="0"/>
              <a:t>Similar two-stage chunking techniques can be applied in other platforms such as GPU.</a:t>
            </a:r>
          </a:p>
          <a:p>
            <a:endParaRPr lang="en-US" sz="2400" dirty="0"/>
          </a:p>
          <a:p>
            <a:pPr lvl="1"/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lvl="0"/>
            <a:endParaRPr lang="en-US" sz="2400" dirty="0"/>
          </a:p>
          <a:p>
            <a:pPr marL="0" lvl="0" indent="0">
              <a:buNone/>
            </a:pPr>
            <a:endParaRPr lang="en-US" sz="2400" dirty="0"/>
          </a:p>
        </p:txBody>
      </p:sp>
      <p:sp>
        <p:nvSpPr>
          <p:cNvPr id="4403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5943600" y="6096000"/>
            <a:ext cx="2743200" cy="5334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fld id="{B50F0DA5-1D9B-438D-B031-5D022185C255}" type="slidenum">
              <a:rPr lang="en-US" altLang="en-US" sz="1400">
                <a:latin typeface="Times New Roman" panose="02020603050405020304" pitchFamily="18" charset="0"/>
              </a:rPr>
              <a:pPr eaLnBrk="1" hangingPunct="1">
                <a:buFontTx/>
                <a:buNone/>
              </a:pPr>
              <a:t>23</a:t>
            </a:fld>
            <a:endParaRPr lang="en-US" altLang="en-US" sz="1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13755" y="118641"/>
            <a:ext cx="8859838" cy="1066800"/>
          </a:xfrm>
        </p:spPr>
        <p:txBody>
          <a:bodyPr/>
          <a:lstStyle/>
          <a:p>
            <a:pPr eaLnBrk="1" hangingPunct="1"/>
            <a:r>
              <a:rPr lang="en-US" sz="2800" b="1" dirty="0"/>
              <a:t>The Opportunity: Data Duplication is Common   </a:t>
            </a:r>
            <a:endParaRPr lang="en-US" altLang="en-US" sz="2800" b="1" dirty="0"/>
          </a:p>
        </p:txBody>
      </p:sp>
      <p:sp>
        <p:nvSpPr>
          <p:cNvPr id="9219" name="AutoShape 2" descr="Image result for google"/>
          <p:cNvSpPr>
            <a:spLocks noChangeAspect="1" noChangeArrowheads="1"/>
          </p:cNvSpPr>
          <p:nvPr/>
        </p:nvSpPr>
        <p:spPr bwMode="auto">
          <a:xfrm>
            <a:off x="274638" y="-1825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CDC97CE7-B599-4FC4-8A21-D0B9378A59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600200"/>
            <a:ext cx="8534400" cy="4776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</a:rPr>
              <a:t>Sources of duplicate data:</a:t>
            </a:r>
            <a:endParaRPr lang="en-US" altLang="en-US" sz="2400" dirty="0">
              <a:cs typeface="Arial"/>
            </a:endParaRPr>
          </a:p>
          <a:p>
            <a:pPr lvl="1"/>
            <a:r>
              <a:rPr lang="en-US" sz="2000" dirty="0"/>
              <a:t>The same files are stored by multiple users into the cloud. </a:t>
            </a:r>
          </a:p>
          <a:p>
            <a:pPr lvl="1"/>
            <a:r>
              <a:rPr lang="en-US" sz="2000" dirty="0"/>
              <a:t>Continuously updating of files to generate multiple versions. </a:t>
            </a:r>
          </a:p>
          <a:p>
            <a:pPr lvl="1"/>
            <a:r>
              <a:rPr lang="en-US" sz="2000" dirty="0"/>
              <a:t>Use of checkpointing and repeated data archiving.  </a:t>
            </a:r>
          </a:p>
          <a:p>
            <a:pPr marL="457200" lvl="1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dirty="0">
                <a:cs typeface="Arial"/>
              </a:rPr>
              <a:t>Significant data duplication has been observed.</a:t>
            </a:r>
          </a:p>
          <a:p>
            <a:pPr lvl="1"/>
            <a:r>
              <a:rPr lang="en-US" sz="2000" dirty="0"/>
              <a:t>For backup storage workloads</a:t>
            </a:r>
          </a:p>
          <a:p>
            <a:pPr lvl="2"/>
            <a:r>
              <a:rPr lang="en-US" sz="2000" dirty="0"/>
              <a:t>Over 90% are duplicate data. </a:t>
            </a:r>
          </a:p>
          <a:p>
            <a:pPr lvl="1"/>
            <a:r>
              <a:rPr lang="en-US" sz="2000" dirty="0"/>
              <a:t>For primary storage workloads</a:t>
            </a:r>
          </a:p>
          <a:p>
            <a:pPr lvl="2"/>
            <a:r>
              <a:rPr lang="en-US" sz="2000" dirty="0"/>
              <a:t>About 50% are duplicate data.</a:t>
            </a: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kern="0" dirty="0"/>
          </a:p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AA144-0165-49DA-8FA9-52FEB1940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E6574-8C8B-4EBF-8010-E5CDDCBFAAB8}" type="slidenum">
              <a:rPr lang="zh-CN" altLang="en-US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255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EAAFA-E035-F84D-AC7C-FD0EF546E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90" y="364282"/>
            <a:ext cx="7772400" cy="609600"/>
          </a:xfrm>
        </p:spPr>
        <p:txBody>
          <a:bodyPr/>
          <a:lstStyle/>
          <a:p>
            <a:r>
              <a:rPr lang="en-US" sz="2800" b="1" dirty="0"/>
              <a:t>The Deduplication Technique can Help.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EE965-69D5-044C-81AA-30D4F768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23926" y="63582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4</a:t>
            </a:fld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84C0624-E72C-614F-A53B-243A669A4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95970"/>
              </p:ext>
            </p:extLst>
          </p:nvPr>
        </p:nvGraphicFramePr>
        <p:xfrm>
          <a:off x="6531956" y="1892131"/>
          <a:ext cx="2107642" cy="941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3821">
                  <a:extLst>
                    <a:ext uri="{9D8B030D-6E8A-4147-A177-3AD203B41FA5}">
                      <a16:colId xmlns:a16="http://schemas.microsoft.com/office/drawing/2014/main" val="2196349884"/>
                    </a:ext>
                  </a:extLst>
                </a:gridCol>
                <a:gridCol w="1053821">
                  <a:extLst>
                    <a:ext uri="{9D8B030D-6E8A-4147-A177-3AD203B41FA5}">
                      <a16:colId xmlns:a16="http://schemas.microsoft.com/office/drawing/2014/main" val="44953633"/>
                    </a:ext>
                  </a:extLst>
                </a:gridCol>
              </a:tblGrid>
              <a:tr h="3771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Helvetica" pitchFamily="2" charset="0"/>
                        </a:rPr>
                        <a:t>Logical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Helvetica" pitchFamily="2" charset="0"/>
                        </a:rPr>
                        <a:t>Physical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6315650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Helvetica" pitchFamily="2" charset="0"/>
                        </a:rPr>
                        <a:t>File1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Helvetica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4710429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Helvetica" pitchFamily="2" charset="0"/>
                        </a:rPr>
                        <a:t>File2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Helvetica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30843528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6ADC680D-D706-4770-A16A-771B877048EF}"/>
              </a:ext>
            </a:extLst>
          </p:cNvPr>
          <p:cNvGrpSpPr/>
          <p:nvPr/>
        </p:nvGrpSpPr>
        <p:grpSpPr>
          <a:xfrm>
            <a:off x="609600" y="1219200"/>
            <a:ext cx="1640054" cy="1963161"/>
            <a:chOff x="609600" y="1219200"/>
            <a:chExt cx="1640054" cy="196316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00E0753-0F17-4341-BBC0-D650EE84F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868" y="1219200"/>
              <a:ext cx="857250" cy="85725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B47B62-BB7B-D54C-B7E7-5EF20D3BD962}"/>
                </a:ext>
              </a:extLst>
            </p:cNvPr>
            <p:cNvSpPr/>
            <p:nvPr/>
          </p:nvSpPr>
          <p:spPr>
            <a:xfrm>
              <a:off x="620485" y="1530904"/>
              <a:ext cx="7104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None/>
              </a:pPr>
              <a:r>
                <a:rPr lang="en-US" sz="1800" b="1" dirty="0">
                  <a:latin typeface="Helvetica" pitchFamily="2" charset="0"/>
                </a:rPr>
                <a:t>File1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CB74DA2-1F23-D344-8E63-A66505B291A5}"/>
                </a:ext>
              </a:extLst>
            </p:cNvPr>
            <p:cNvSpPr/>
            <p:nvPr/>
          </p:nvSpPr>
          <p:spPr>
            <a:xfrm>
              <a:off x="609600" y="2595080"/>
              <a:ext cx="7104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None/>
              </a:pPr>
              <a:r>
                <a:rPr lang="en-US" sz="1800" b="1" dirty="0">
                  <a:latin typeface="Helvetica" pitchFamily="2" charset="0"/>
                </a:rPr>
                <a:t>File2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8B2647A-47A0-4111-961F-7BDA2CB34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263088" y="2263353"/>
              <a:ext cx="986566" cy="919008"/>
            </a:xfrm>
            <a:prstGeom prst="rect">
              <a:avLst/>
            </a:prstGeom>
          </p:spPr>
        </p:pic>
      </p:grpSp>
      <p:sp>
        <p:nvSpPr>
          <p:cNvPr id="22" name="Magnetic Disk 11">
            <a:extLst>
              <a:ext uri="{FF2B5EF4-FFF2-40B4-BE49-F238E27FC236}">
                <a16:creationId xmlns:a16="http://schemas.microsoft.com/office/drawing/2014/main" id="{CC694C9F-D141-499E-A9AB-C3A7EECB809E}"/>
              </a:ext>
            </a:extLst>
          </p:cNvPr>
          <p:cNvSpPr/>
          <p:nvPr/>
        </p:nvSpPr>
        <p:spPr>
          <a:xfrm>
            <a:off x="7010399" y="3182361"/>
            <a:ext cx="1454331" cy="764078"/>
          </a:xfrm>
          <a:prstGeom prst="flowChartMagneticDisk">
            <a:avLst/>
          </a:prstGeom>
          <a:noFill/>
          <a:ln w="66675" cmpd="sng">
            <a:solidFill>
              <a:schemeClr val="tx1">
                <a:alpha val="4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65C757C-CFF5-41B9-9005-63D6F2AB8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918" y="3454259"/>
            <a:ext cx="788854" cy="48221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F245A84-10DE-4619-A853-BCFD23E119A9}"/>
              </a:ext>
            </a:extLst>
          </p:cNvPr>
          <p:cNvGrpSpPr/>
          <p:nvPr/>
        </p:nvGrpSpPr>
        <p:grpSpPr>
          <a:xfrm>
            <a:off x="2438400" y="1355669"/>
            <a:ext cx="3441968" cy="1369228"/>
            <a:chOff x="2551478" y="1355669"/>
            <a:chExt cx="3441968" cy="136922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36AC9E-2EAC-204E-BB42-14AD74F2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520746" y="2130283"/>
              <a:ext cx="618693" cy="576326"/>
            </a:xfrm>
            <a:prstGeom prst="rect">
              <a:avLst/>
            </a:prstGeom>
          </p:spPr>
        </p:pic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5B24A12-29AA-C34E-920E-487E4936A90C}"/>
                </a:ext>
              </a:extLst>
            </p:cNvPr>
            <p:cNvSpPr/>
            <p:nvPr/>
          </p:nvSpPr>
          <p:spPr>
            <a:xfrm>
              <a:off x="2598117" y="2252068"/>
              <a:ext cx="26196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None/>
              </a:pPr>
              <a:r>
                <a:rPr lang="en-US" sz="1800" b="1" dirty="0">
                  <a:latin typeface="Source Sans Pro Black" panose="020B0604020202020204" pitchFamily="34" charset="0"/>
                </a:rPr>
                <a:t>SHA1(         ) = SHA2(        )</a:t>
              </a: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B7E941B8-4BA4-CB4B-8361-94968B36E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59351" y="2148571"/>
              <a:ext cx="576326" cy="576326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B4E3D6-5563-4B52-AE9F-F50FF127D70A}"/>
                </a:ext>
              </a:extLst>
            </p:cNvPr>
            <p:cNvSpPr/>
            <p:nvPr/>
          </p:nvSpPr>
          <p:spPr>
            <a:xfrm>
              <a:off x="2551478" y="1355669"/>
              <a:ext cx="3441968" cy="7017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None/>
              </a:pPr>
              <a:r>
                <a:rPr lang="en-US" sz="1800" b="1" dirty="0">
                  <a:solidFill>
                    <a:srgbClr val="C00000"/>
                  </a:solidFill>
                  <a:latin typeface="Helvetica" pitchFamily="2" charset="0"/>
                </a:rPr>
                <a:t>When duplication is detected </a:t>
              </a:r>
            </a:p>
            <a:p>
              <a:pPr>
                <a:buNone/>
              </a:pPr>
              <a:r>
                <a:rPr lang="en-US" sz="1800" b="1" dirty="0">
                  <a:solidFill>
                    <a:srgbClr val="C00000"/>
                  </a:solidFill>
                  <a:latin typeface="Helvetica" pitchFamily="2" charset="0"/>
                </a:rPr>
                <a:t>(using fingerprinting):</a:t>
              </a:r>
            </a:p>
          </p:txBody>
        </p:sp>
      </p:grpSp>
      <p:cxnSp>
        <p:nvCxnSpPr>
          <p:cNvPr id="5" name="Connector: Curved 4">
            <a:extLst>
              <a:ext uri="{FF2B5EF4-FFF2-40B4-BE49-F238E27FC236}">
                <a16:creationId xmlns:a16="http://schemas.microsoft.com/office/drawing/2014/main" id="{E6D93480-9552-4F69-97CF-5339FF9918EF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7266096" y="2682348"/>
            <a:ext cx="934499" cy="295136"/>
          </a:xfrm>
          <a:prstGeom prst="curvedConnector3">
            <a:avLst/>
          </a:prstGeom>
          <a:noFill/>
          <a:ln w="50800" cap="flat" cmpd="sng" algn="ctr">
            <a:solidFill>
              <a:schemeClr val="tx1">
                <a:alpha val="58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BFE2E9A4-4F82-45FC-B6F7-865A74A9D22C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7792772" y="2784137"/>
            <a:ext cx="574310" cy="451749"/>
          </a:xfrm>
          <a:prstGeom prst="curvedConnector3">
            <a:avLst/>
          </a:prstGeom>
          <a:noFill/>
          <a:ln w="50800" cap="flat" cmpd="sng" algn="ctr">
            <a:solidFill>
              <a:schemeClr val="tx1">
                <a:alpha val="49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C6DA4AA-3B64-4750-A33A-A2BBF5C8D0A7}"/>
              </a:ext>
            </a:extLst>
          </p:cNvPr>
          <p:cNvSpPr/>
          <p:nvPr/>
        </p:nvSpPr>
        <p:spPr bwMode="auto">
          <a:xfrm>
            <a:off x="8189356" y="2629238"/>
            <a:ext cx="228600" cy="152400"/>
          </a:xfrm>
          <a:prstGeom prst="ellipse">
            <a:avLst/>
          </a:prstGeom>
          <a:solidFill>
            <a:schemeClr val="tx1">
              <a:alpha val="81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143000" indent="-228600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807935E-972A-45A9-B8DD-F680FCC8DBE1}"/>
              </a:ext>
            </a:extLst>
          </p:cNvPr>
          <p:cNvSpPr/>
          <p:nvPr/>
        </p:nvSpPr>
        <p:spPr bwMode="auto">
          <a:xfrm>
            <a:off x="7777852" y="2288036"/>
            <a:ext cx="228600" cy="152400"/>
          </a:xfrm>
          <a:prstGeom prst="ellipse">
            <a:avLst/>
          </a:prstGeom>
          <a:solidFill>
            <a:schemeClr val="tx1">
              <a:alpha val="81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8F6CFF-805A-4289-B0B0-AF48EF8B9E49}"/>
              </a:ext>
            </a:extLst>
          </p:cNvPr>
          <p:cNvSpPr/>
          <p:nvPr/>
        </p:nvSpPr>
        <p:spPr>
          <a:xfrm>
            <a:off x="5689208" y="1345706"/>
            <a:ext cx="3454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sz="1800" b="1" dirty="0">
                <a:solidFill>
                  <a:srgbClr val="C00000"/>
                </a:solidFill>
                <a:latin typeface="Helvetica" pitchFamily="2" charset="0"/>
              </a:rPr>
              <a:t>Then only one copy is stored: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D5DBC65-D8C6-4C7C-9CD8-3A51A35EF5BE}"/>
              </a:ext>
            </a:extLst>
          </p:cNvPr>
          <p:cNvSpPr txBox="1">
            <a:spLocks/>
          </p:cNvSpPr>
          <p:nvPr/>
        </p:nvSpPr>
        <p:spPr bwMode="auto">
          <a:xfrm>
            <a:off x="469790" y="3624202"/>
            <a:ext cx="7886700" cy="309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3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500" dirty="0">
                <a:cs typeface="Arial"/>
              </a:rPr>
              <a:t>Benefits</a:t>
            </a:r>
          </a:p>
          <a:p>
            <a:pPr lvl="1"/>
            <a:r>
              <a:rPr lang="en-US" sz="2100" dirty="0">
                <a:cs typeface="Arial"/>
              </a:rPr>
              <a:t>Storage space</a:t>
            </a:r>
          </a:p>
          <a:p>
            <a:pPr lvl="1"/>
            <a:r>
              <a:rPr lang="en-US" sz="2100" dirty="0">
                <a:cs typeface="Arial"/>
              </a:rPr>
              <a:t>I/O bandwidth</a:t>
            </a:r>
          </a:p>
          <a:p>
            <a:pPr lvl="1">
              <a:lnSpc>
                <a:spcPct val="120000"/>
              </a:lnSpc>
            </a:pPr>
            <a:r>
              <a:rPr lang="en-US" sz="2100" dirty="0">
                <a:cs typeface="Arial"/>
              </a:rPr>
              <a:t>Network traffic</a:t>
            </a:r>
          </a:p>
          <a:p>
            <a:pPr>
              <a:lnSpc>
                <a:spcPct val="120000"/>
              </a:lnSpc>
            </a:pPr>
            <a:r>
              <a:rPr lang="en-US" sz="2500" dirty="0">
                <a:cs typeface="Arial"/>
              </a:rPr>
              <a:t>A important feature in commercial storage systems</a:t>
            </a:r>
          </a:p>
          <a:p>
            <a:pPr lvl="1"/>
            <a:r>
              <a:rPr lang="en-US" sz="2100" dirty="0">
                <a:cs typeface="Arial"/>
              </a:rPr>
              <a:t>NetApp ONTAP system</a:t>
            </a:r>
          </a:p>
          <a:p>
            <a:pPr lvl="1">
              <a:lnSpc>
                <a:spcPct val="120000"/>
              </a:lnSpc>
            </a:pPr>
            <a:r>
              <a:rPr lang="en-US" sz="2100" dirty="0">
                <a:cs typeface="Arial"/>
              </a:rPr>
              <a:t>Dell-EMC Data Domain system</a:t>
            </a:r>
            <a:endParaRPr lang="en-US" sz="2100" b="1" kern="0" dirty="0"/>
          </a:p>
          <a:p>
            <a:pPr eaLnBrk="1" hangingPunct="1">
              <a:lnSpc>
                <a:spcPct val="12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</a:rPr>
              <a:t>The data deduplication technique is critical.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  <a:cs typeface="Arial"/>
              </a:rPr>
              <a:t>How to deduplicate more data?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  <a:cs typeface="Arial"/>
              </a:rPr>
              <a:t>How to deduplicate faster?</a:t>
            </a:r>
          </a:p>
          <a:p>
            <a:pPr marL="342900" lvl="1" indent="0">
              <a:buNone/>
            </a:pPr>
            <a:endParaRPr lang="en-US" sz="1500" b="1" kern="0" dirty="0"/>
          </a:p>
          <a:p>
            <a:pPr lvl="1"/>
            <a:endParaRPr lang="en-US" b="1" kern="0" dirty="0"/>
          </a:p>
          <a:p>
            <a:pPr lvl="1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89996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7" grpId="0" animBg="1"/>
      <p:bldP spid="34" grpId="0" animBg="1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EE965-69D5-044C-81AA-30D4F768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5A6404-F098-484C-B8AC-7A3F1090020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670D34-2EB5-2841-88D5-6B98D793B847}"/>
              </a:ext>
            </a:extLst>
          </p:cNvPr>
          <p:cNvSpPr/>
          <p:nvPr/>
        </p:nvSpPr>
        <p:spPr>
          <a:xfrm>
            <a:off x="3669200" y="1905000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6C187D9-22F0-2044-8C34-5698FF1B1F47}"/>
              </a:ext>
            </a:extLst>
          </p:cNvPr>
          <p:cNvSpPr/>
          <p:nvPr/>
        </p:nvSpPr>
        <p:spPr>
          <a:xfrm>
            <a:off x="3984025" y="1905000"/>
            <a:ext cx="274320" cy="2743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4C36A4B-CD89-0048-BF77-8BB5EC53A2F3}"/>
              </a:ext>
            </a:extLst>
          </p:cNvPr>
          <p:cNvSpPr/>
          <p:nvPr/>
        </p:nvSpPr>
        <p:spPr>
          <a:xfrm>
            <a:off x="4298850" y="1905000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798F912-C98A-FC4F-B8FE-54F418F7A0FC}"/>
              </a:ext>
            </a:extLst>
          </p:cNvPr>
          <p:cNvSpPr/>
          <p:nvPr/>
        </p:nvSpPr>
        <p:spPr>
          <a:xfrm>
            <a:off x="4613676" y="1905000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CFCA5C3-1E6F-F848-B371-6C312796CBAE}"/>
              </a:ext>
            </a:extLst>
          </p:cNvPr>
          <p:cNvSpPr/>
          <p:nvPr/>
        </p:nvSpPr>
        <p:spPr>
          <a:xfrm>
            <a:off x="3675484" y="2264141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119B90B-E6C8-1A4A-A488-A3DD2D28756D}"/>
              </a:ext>
            </a:extLst>
          </p:cNvPr>
          <p:cNvSpPr/>
          <p:nvPr/>
        </p:nvSpPr>
        <p:spPr>
          <a:xfrm>
            <a:off x="3990309" y="2264141"/>
            <a:ext cx="274320" cy="2743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2CF43C1-B521-0647-940B-1EDD67CD79CB}"/>
              </a:ext>
            </a:extLst>
          </p:cNvPr>
          <p:cNvSpPr/>
          <p:nvPr/>
        </p:nvSpPr>
        <p:spPr>
          <a:xfrm>
            <a:off x="4305135" y="2264141"/>
            <a:ext cx="274320" cy="2743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974C83C-EC68-BF46-AFB1-BFB1D06CE5A5}"/>
              </a:ext>
            </a:extLst>
          </p:cNvPr>
          <p:cNvSpPr/>
          <p:nvPr/>
        </p:nvSpPr>
        <p:spPr>
          <a:xfrm>
            <a:off x="4619961" y="2264141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E3FA07-D96C-4546-8698-182A3700EB1E}"/>
              </a:ext>
            </a:extLst>
          </p:cNvPr>
          <p:cNvSpPr/>
          <p:nvPr/>
        </p:nvSpPr>
        <p:spPr>
          <a:xfrm>
            <a:off x="3681768" y="262328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5D32090-8760-7E4A-8348-A7235EFA0565}"/>
              </a:ext>
            </a:extLst>
          </p:cNvPr>
          <p:cNvSpPr/>
          <p:nvPr/>
        </p:nvSpPr>
        <p:spPr>
          <a:xfrm>
            <a:off x="3996594" y="2623283"/>
            <a:ext cx="274320" cy="2743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14DF64D-B50E-7544-ABD4-A8A77CAEDED4}"/>
              </a:ext>
            </a:extLst>
          </p:cNvPr>
          <p:cNvSpPr/>
          <p:nvPr/>
        </p:nvSpPr>
        <p:spPr>
          <a:xfrm>
            <a:off x="4311419" y="2623283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C04CD53-8ED8-5049-B5CE-9A1B074E431E}"/>
              </a:ext>
            </a:extLst>
          </p:cNvPr>
          <p:cNvSpPr/>
          <p:nvPr/>
        </p:nvSpPr>
        <p:spPr>
          <a:xfrm>
            <a:off x="4626245" y="2623283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4ED2108-4EBC-584C-AD86-EA821B9DE9F7}"/>
              </a:ext>
            </a:extLst>
          </p:cNvPr>
          <p:cNvSpPr/>
          <p:nvPr/>
        </p:nvSpPr>
        <p:spPr>
          <a:xfrm>
            <a:off x="3688053" y="2982424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8DAAEF9-32EE-C64E-A9DF-68E4E0E09080}"/>
              </a:ext>
            </a:extLst>
          </p:cNvPr>
          <p:cNvSpPr/>
          <p:nvPr/>
        </p:nvSpPr>
        <p:spPr>
          <a:xfrm>
            <a:off x="4002878" y="2982424"/>
            <a:ext cx="274320" cy="2743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8336AFB-53CD-134C-B82E-2F735C5273D4}"/>
              </a:ext>
            </a:extLst>
          </p:cNvPr>
          <p:cNvSpPr/>
          <p:nvPr/>
        </p:nvSpPr>
        <p:spPr>
          <a:xfrm>
            <a:off x="4317703" y="2982424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13CF7FA-89DA-1443-96DE-4F5E7391BBD3}"/>
              </a:ext>
            </a:extLst>
          </p:cNvPr>
          <p:cNvSpPr/>
          <p:nvPr/>
        </p:nvSpPr>
        <p:spPr>
          <a:xfrm>
            <a:off x="4632529" y="2982424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8D7526-922B-0443-8250-04B1478F6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44" y="1909046"/>
            <a:ext cx="1426799" cy="1426799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52762B4-B1D7-3F45-A116-C46A31CD6E1F}"/>
              </a:ext>
            </a:extLst>
          </p:cNvPr>
          <p:cNvSpPr/>
          <p:nvPr/>
        </p:nvSpPr>
        <p:spPr>
          <a:xfrm>
            <a:off x="7352044" y="2437824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C07AAEA-9CE9-174C-8CD8-874200FC1450}"/>
              </a:ext>
            </a:extLst>
          </p:cNvPr>
          <p:cNvSpPr/>
          <p:nvPr/>
        </p:nvSpPr>
        <p:spPr>
          <a:xfrm>
            <a:off x="7666869" y="2437824"/>
            <a:ext cx="274320" cy="2743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52CDAB4-BA8D-4446-B37F-F6EE92D25B1B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CA3358D-E489-CD44-8140-B96AACA0CD62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55E9ECD-CD62-0343-B971-27D40E1A2002}"/>
              </a:ext>
            </a:extLst>
          </p:cNvPr>
          <p:cNvSpPr/>
          <p:nvPr/>
        </p:nvSpPr>
        <p:spPr>
          <a:xfrm>
            <a:off x="7352044" y="2437824"/>
            <a:ext cx="274320" cy="2743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F8D15A0-2612-4548-81B3-C9CEFA70A27A}"/>
              </a:ext>
            </a:extLst>
          </p:cNvPr>
          <p:cNvSpPr/>
          <p:nvPr/>
        </p:nvSpPr>
        <p:spPr>
          <a:xfrm>
            <a:off x="7666869" y="2437824"/>
            <a:ext cx="274320" cy="2743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4524550-77E8-3343-BDDF-63F78830C06F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DF59141-6E50-FB48-AE6F-2F5B4C7D5E5C}"/>
              </a:ext>
            </a:extLst>
          </p:cNvPr>
          <p:cNvSpPr/>
          <p:nvPr/>
        </p:nvSpPr>
        <p:spPr>
          <a:xfrm>
            <a:off x="7352044" y="2437824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B132B41-AFA8-D846-AEF5-6C7F96F02B76}"/>
              </a:ext>
            </a:extLst>
          </p:cNvPr>
          <p:cNvSpPr/>
          <p:nvPr/>
        </p:nvSpPr>
        <p:spPr>
          <a:xfrm>
            <a:off x="7666869" y="2437824"/>
            <a:ext cx="274320" cy="2743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C05A6A9-EF64-F14E-9302-B41C273CBC73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B40E5A0-CCF7-994A-9A60-89FE9A3FCE14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E037444-661A-9A4E-85B3-FB7024C6C397}"/>
              </a:ext>
            </a:extLst>
          </p:cNvPr>
          <p:cNvSpPr/>
          <p:nvPr/>
        </p:nvSpPr>
        <p:spPr>
          <a:xfrm>
            <a:off x="7361188" y="2437824"/>
            <a:ext cx="274320" cy="2743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006A27A-F642-1A44-B0C8-89CDA9FBF8A0}"/>
              </a:ext>
            </a:extLst>
          </p:cNvPr>
          <p:cNvSpPr/>
          <p:nvPr/>
        </p:nvSpPr>
        <p:spPr>
          <a:xfrm>
            <a:off x="8281684" y="2437824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617F9EB-86D8-EA4E-93CB-8E60D538B952}"/>
              </a:ext>
            </a:extLst>
          </p:cNvPr>
          <p:cNvSpPr/>
          <p:nvPr/>
        </p:nvSpPr>
        <p:spPr>
          <a:xfrm>
            <a:off x="8281684" y="2437824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C3220F0-BACE-B94B-8EA5-DCE93517D77F}"/>
              </a:ext>
            </a:extLst>
          </p:cNvPr>
          <p:cNvSpPr/>
          <p:nvPr/>
        </p:nvSpPr>
        <p:spPr>
          <a:xfrm>
            <a:off x="8254252" y="2437824"/>
            <a:ext cx="274320" cy="274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660839C-D848-2944-A3F6-BA62A89B99BE}"/>
              </a:ext>
            </a:extLst>
          </p:cNvPr>
          <p:cNvSpPr/>
          <p:nvPr/>
        </p:nvSpPr>
        <p:spPr>
          <a:xfrm>
            <a:off x="7964535" y="2438954"/>
            <a:ext cx="274320" cy="2743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EC26D399-FC32-164D-8710-64CCD4AE254B}"/>
              </a:ext>
            </a:extLst>
          </p:cNvPr>
          <p:cNvSpPr/>
          <p:nvPr/>
        </p:nvSpPr>
        <p:spPr>
          <a:xfrm>
            <a:off x="1940130" y="1994068"/>
            <a:ext cx="1701332" cy="1171465"/>
          </a:xfrm>
          <a:prstGeom prst="rightArrow">
            <a:avLst>
              <a:gd name="adj1" fmla="val 50000"/>
              <a:gd name="adj2" fmla="val 24628"/>
            </a:avLst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1600" b="1" dirty="0">
                <a:solidFill>
                  <a:srgbClr val="C00000"/>
                </a:solidFill>
                <a:latin typeface="Helvetica" pitchFamily="2" charset="0"/>
              </a:rPr>
              <a:t>Chunking and</a:t>
            </a:r>
          </a:p>
          <a:p>
            <a:pPr algn="ctr">
              <a:buNone/>
            </a:pPr>
            <a:r>
              <a:rPr lang="en-US" sz="1600" b="1" dirty="0">
                <a:solidFill>
                  <a:srgbClr val="C00000"/>
                </a:solidFill>
                <a:latin typeface="Helvetica" pitchFamily="2" charset="0"/>
              </a:rPr>
              <a:t>fingerprinting</a:t>
            </a:r>
          </a:p>
        </p:txBody>
      </p:sp>
      <p:sp>
        <p:nvSpPr>
          <p:cNvPr id="73" name="Right Arrow 72">
            <a:extLst>
              <a:ext uri="{FF2B5EF4-FFF2-40B4-BE49-F238E27FC236}">
                <a16:creationId xmlns:a16="http://schemas.microsoft.com/office/drawing/2014/main" id="{319A4F39-2088-2A44-9394-BF38511677AE}"/>
              </a:ext>
            </a:extLst>
          </p:cNvPr>
          <p:cNvSpPr/>
          <p:nvPr/>
        </p:nvSpPr>
        <p:spPr>
          <a:xfrm>
            <a:off x="5046672" y="1980706"/>
            <a:ext cx="2045974" cy="1115509"/>
          </a:xfrm>
          <a:prstGeom prst="rightArrow">
            <a:avLst>
              <a:gd name="adj1" fmla="val 50000"/>
              <a:gd name="adj2" fmla="val 2462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1600" b="1" dirty="0">
                <a:solidFill>
                  <a:srgbClr val="C00000"/>
                </a:solidFill>
                <a:latin typeface="Helvetica" pitchFamily="2" charset="0"/>
              </a:rPr>
              <a:t>Remove </a:t>
            </a:r>
          </a:p>
          <a:p>
            <a:pPr algn="ctr">
              <a:buNone/>
            </a:pPr>
            <a:r>
              <a:rPr lang="en-US" sz="1600" b="1" dirty="0">
                <a:solidFill>
                  <a:srgbClr val="C00000"/>
                </a:solidFill>
                <a:latin typeface="Helvetica" pitchFamily="2" charset="0"/>
              </a:rPr>
              <a:t>duplicate chunks</a:t>
            </a:r>
          </a:p>
        </p:txBody>
      </p:sp>
      <p:sp>
        <p:nvSpPr>
          <p:cNvPr id="74" name="Title 1">
            <a:extLst>
              <a:ext uri="{FF2B5EF4-FFF2-40B4-BE49-F238E27FC236}">
                <a16:creationId xmlns:a16="http://schemas.microsoft.com/office/drawing/2014/main" id="{63C174BB-4095-4DAC-9646-BC44CE09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52" y="304800"/>
            <a:ext cx="8513886" cy="608408"/>
          </a:xfrm>
        </p:spPr>
        <p:txBody>
          <a:bodyPr/>
          <a:lstStyle/>
          <a:p>
            <a:r>
              <a:rPr lang="en-US" sz="2800" b="1" dirty="0"/>
              <a:t>Deduplicate at Smaller Chunks …</a:t>
            </a:r>
          </a:p>
        </p:txBody>
      </p:sp>
      <p:sp>
        <p:nvSpPr>
          <p:cNvPr id="75" name="Magnetic Disk 11">
            <a:extLst>
              <a:ext uri="{FF2B5EF4-FFF2-40B4-BE49-F238E27FC236}">
                <a16:creationId xmlns:a16="http://schemas.microsoft.com/office/drawing/2014/main" id="{CC28080E-8CC3-4C93-A165-8A4DF6E325C6}"/>
              </a:ext>
            </a:extLst>
          </p:cNvPr>
          <p:cNvSpPr/>
          <p:nvPr/>
        </p:nvSpPr>
        <p:spPr>
          <a:xfrm>
            <a:off x="7232469" y="2097063"/>
            <a:ext cx="1454331" cy="764078"/>
          </a:xfrm>
          <a:prstGeom prst="flowChartMagneticDisk">
            <a:avLst/>
          </a:prstGeom>
          <a:noFill/>
          <a:ln w="66675" cmpd="sng">
            <a:solidFill>
              <a:schemeClr val="tx1">
                <a:alpha val="4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itle 1">
            <a:extLst>
              <a:ext uri="{FF2B5EF4-FFF2-40B4-BE49-F238E27FC236}">
                <a16:creationId xmlns:a16="http://schemas.microsoft.com/office/drawing/2014/main" id="{785E4424-6F11-4C37-BE53-ED4FF89A89C6}"/>
              </a:ext>
            </a:extLst>
          </p:cNvPr>
          <p:cNvSpPr txBox="1">
            <a:spLocks/>
          </p:cNvSpPr>
          <p:nvPr/>
        </p:nvSpPr>
        <p:spPr bwMode="auto">
          <a:xfrm>
            <a:off x="3104245" y="3804808"/>
            <a:ext cx="5853993" cy="608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800000"/>
                </a:solidFill>
                <a:latin typeface="Arial" charset="0"/>
              </a:defRPr>
            </a:lvl9pPr>
          </a:lstStyle>
          <a:p>
            <a:pPr>
              <a:buNone/>
            </a:pPr>
            <a:r>
              <a:rPr lang="en-US" sz="2800" b="1" kern="0" dirty="0"/>
              <a:t>… for higher deduplication ratio </a:t>
            </a:r>
          </a:p>
        </p:txBody>
      </p:sp>
      <p:sp>
        <p:nvSpPr>
          <p:cNvPr id="78" name="Rectangle 3">
            <a:extLst>
              <a:ext uri="{FF2B5EF4-FFF2-40B4-BE49-F238E27FC236}">
                <a16:creationId xmlns:a16="http://schemas.microsoft.com/office/drawing/2014/main" id="{12A12EEC-3942-4C24-A68E-7F6800E8E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85" y="5007576"/>
            <a:ext cx="9196435" cy="1979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</a:rPr>
              <a:t>Two potentially major sources of cost in the deduplication:</a:t>
            </a:r>
            <a:endParaRPr lang="en-US" altLang="en-US" sz="2400" dirty="0">
              <a:cs typeface="Arial"/>
            </a:endParaRPr>
          </a:p>
          <a:p>
            <a:pPr lvl="1"/>
            <a:r>
              <a:rPr lang="en-US" sz="2000" dirty="0"/>
              <a:t>Chunking</a:t>
            </a:r>
          </a:p>
          <a:p>
            <a:pPr lvl="1"/>
            <a:r>
              <a:rPr lang="en-US" sz="2000" dirty="0"/>
              <a:t>Fingerprinting</a:t>
            </a: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b="1" dirty="0">
                <a:solidFill>
                  <a:srgbClr val="C00000"/>
                </a:solidFill>
                <a:cs typeface="Arial"/>
              </a:rPr>
              <a:t>Can chunking be very fast?</a:t>
            </a:r>
          </a:p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400" kern="0" dirty="0"/>
          </a:p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2341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518" y="328182"/>
            <a:ext cx="8432800" cy="1066800"/>
          </a:xfrm>
        </p:spPr>
        <p:txBody>
          <a:bodyPr/>
          <a:lstStyle/>
          <a:p>
            <a:pPr eaLnBrk="1" hangingPunct="1"/>
            <a:r>
              <a:rPr lang="en-US" sz="3200" b="1" dirty="0">
                <a:cs typeface="+mn-ea"/>
                <a:sym typeface="+mn-lt"/>
              </a:rPr>
              <a:t>Fixed-Size Chunking </a:t>
            </a:r>
            <a:r>
              <a:rPr lang="en-US" sz="3200" dirty="0">
                <a:cs typeface="+mn-ea"/>
                <a:sym typeface="+mn-lt"/>
              </a:rPr>
              <a:t>(FSC)</a:t>
            </a:r>
            <a:br>
              <a:rPr lang="en-US" sz="3200" dirty="0">
                <a:cs typeface="+mn-ea"/>
                <a:sym typeface="+mn-lt"/>
              </a:rPr>
            </a:br>
            <a:endParaRPr lang="en-US" altLang="en-US" sz="3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AA144-0165-49DA-8FA9-52FEB1940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E6574-8C8B-4EBF-8010-E5CDDCBFAAB8}" type="slidenum">
              <a:rPr lang="zh-CN" altLang="en-US" smtClean="0"/>
              <a:pPr/>
              <a:t>6</a:t>
            </a:fld>
            <a:endParaRPr lang="en-US" altLang="zh-CN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A5C6B0-0B6B-410D-B282-C4A8450A7D8F}"/>
              </a:ext>
            </a:extLst>
          </p:cNvPr>
          <p:cNvGrpSpPr/>
          <p:nvPr/>
        </p:nvGrpSpPr>
        <p:grpSpPr>
          <a:xfrm>
            <a:off x="1048860" y="3964379"/>
            <a:ext cx="6278555" cy="718277"/>
            <a:chOff x="1048860" y="3516804"/>
            <a:chExt cx="6278555" cy="7182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EE473BF-69C6-4065-AE96-A3148247ECE6}"/>
                </a:ext>
              </a:extLst>
            </p:cNvPr>
            <p:cNvSpPr txBox="1"/>
            <p:nvPr/>
          </p:nvSpPr>
          <p:spPr>
            <a:xfrm>
              <a:off x="2429250" y="3657600"/>
              <a:ext cx="4898165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2000" dirty="0">
                  <a:latin typeface="Arial Rounded MT Bold" panose="020F0704030504030204" pitchFamily="34" charset="77"/>
                </a:rPr>
                <a:t>HOWAREYOU?OK?REALLY?YES?NO </a:t>
              </a: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EEF4BB48-50FA-442C-9571-C3988A05FCA9}"/>
                </a:ext>
              </a:extLst>
            </p:cNvPr>
            <p:cNvSpPr txBox="1">
              <a:spLocks/>
            </p:cNvSpPr>
            <p:nvPr/>
          </p:nvSpPr>
          <p:spPr>
            <a:xfrm>
              <a:off x="1048860" y="3516804"/>
              <a:ext cx="1509690" cy="71827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Arial Rounded MT Bold" panose="020F0704030504030204" pitchFamily="34" charset="77"/>
                </a:rPr>
                <a:t>File A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336E7D-666A-4E05-A35B-03226ADF8D87}"/>
              </a:ext>
            </a:extLst>
          </p:cNvPr>
          <p:cNvGrpSpPr/>
          <p:nvPr/>
        </p:nvGrpSpPr>
        <p:grpSpPr>
          <a:xfrm>
            <a:off x="2558550" y="3915055"/>
            <a:ext cx="4145937" cy="1400176"/>
            <a:chOff x="2558550" y="3467480"/>
            <a:chExt cx="4145937" cy="14001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43EEADB-B42B-454A-85AB-92B17FAFE1F6}"/>
                </a:ext>
              </a:extLst>
            </p:cNvPr>
            <p:cNvCxnSpPr>
              <a:cxnSpLocks/>
            </p:cNvCxnSpPr>
            <p:nvPr/>
          </p:nvCxnSpPr>
          <p:spPr>
            <a:xfrm>
              <a:off x="3360079" y="3467480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822BA70-D4AA-4CDC-803C-FF151A9D7011}"/>
                </a:ext>
              </a:extLst>
            </p:cNvPr>
            <p:cNvCxnSpPr>
              <a:cxnSpLocks/>
            </p:cNvCxnSpPr>
            <p:nvPr/>
          </p:nvCxnSpPr>
          <p:spPr>
            <a:xfrm>
              <a:off x="4782206" y="3467480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C1F8C17-EFB2-4F28-95F7-863D9D33389A}"/>
                </a:ext>
              </a:extLst>
            </p:cNvPr>
            <p:cNvCxnSpPr>
              <a:cxnSpLocks/>
            </p:cNvCxnSpPr>
            <p:nvPr/>
          </p:nvCxnSpPr>
          <p:spPr>
            <a:xfrm>
              <a:off x="5479118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D95E13-71AF-4880-9689-58BEFABB9473}"/>
                </a:ext>
              </a:extLst>
            </p:cNvPr>
            <p:cNvCxnSpPr>
              <a:cxnSpLocks/>
            </p:cNvCxnSpPr>
            <p:nvPr/>
          </p:nvCxnSpPr>
          <p:spPr>
            <a:xfrm>
              <a:off x="6059910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9CD8E1-C509-441E-87C7-F9B44E4AB3D3}"/>
                </a:ext>
              </a:extLst>
            </p:cNvPr>
            <p:cNvCxnSpPr>
              <a:cxnSpLocks/>
            </p:cNvCxnSpPr>
            <p:nvPr/>
          </p:nvCxnSpPr>
          <p:spPr>
            <a:xfrm>
              <a:off x="4059660" y="3489965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F50D0DC-EE38-4221-8BB5-5E9F4D884299}"/>
                </a:ext>
              </a:extLst>
            </p:cNvPr>
            <p:cNvCxnSpPr>
              <a:cxnSpLocks/>
            </p:cNvCxnSpPr>
            <p:nvPr/>
          </p:nvCxnSpPr>
          <p:spPr>
            <a:xfrm>
              <a:off x="6704487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BA118F-F9E2-458F-94CF-5771865CEA5D}"/>
                </a:ext>
              </a:extLst>
            </p:cNvPr>
            <p:cNvCxnSpPr>
              <a:cxnSpLocks/>
            </p:cNvCxnSpPr>
            <p:nvPr/>
          </p:nvCxnSpPr>
          <p:spPr>
            <a:xfrm>
              <a:off x="2558550" y="3477768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E3C896F-5BDD-4DFB-9984-835BD999EC07}"/>
              </a:ext>
            </a:extLst>
          </p:cNvPr>
          <p:cNvGrpSpPr/>
          <p:nvPr/>
        </p:nvGrpSpPr>
        <p:grpSpPr>
          <a:xfrm>
            <a:off x="2653791" y="4395907"/>
            <a:ext cx="4556923" cy="640791"/>
            <a:chOff x="2551083" y="3951315"/>
            <a:chExt cx="4556923" cy="64079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6D3EB7B-7B55-4E01-87DB-636F9B2DC4B2}"/>
                </a:ext>
              </a:extLst>
            </p:cNvPr>
            <p:cNvSpPr txBox="1"/>
            <p:nvPr/>
          </p:nvSpPr>
          <p:spPr>
            <a:xfrm>
              <a:off x="2551083" y="3957147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4C51696-AC33-4385-8913-734BBAE28B46}"/>
                </a:ext>
              </a:extLst>
            </p:cNvPr>
            <p:cNvSpPr txBox="1"/>
            <p:nvPr/>
          </p:nvSpPr>
          <p:spPr>
            <a:xfrm>
              <a:off x="3413403" y="3957147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78865DE-2D7B-4434-AD51-0471D1193465}"/>
                </a:ext>
              </a:extLst>
            </p:cNvPr>
            <p:cNvSpPr txBox="1"/>
            <p:nvPr/>
          </p:nvSpPr>
          <p:spPr>
            <a:xfrm>
              <a:off x="4179897" y="3961164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37A914-470F-464F-930A-948BA89CEAEE}"/>
                </a:ext>
              </a:extLst>
            </p:cNvPr>
            <p:cNvSpPr txBox="1"/>
            <p:nvPr/>
          </p:nvSpPr>
          <p:spPr>
            <a:xfrm>
              <a:off x="4860292" y="3957147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6F148BA-A943-46E3-83EB-89A0F955AFE1}"/>
                </a:ext>
              </a:extLst>
            </p:cNvPr>
            <p:cNvSpPr txBox="1"/>
            <p:nvPr/>
          </p:nvSpPr>
          <p:spPr>
            <a:xfrm>
              <a:off x="5461852" y="3957147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5ED80AF-1F5E-4698-9E4A-2BDC7C0F9009}"/>
                </a:ext>
              </a:extLst>
            </p:cNvPr>
            <p:cNvSpPr txBox="1"/>
            <p:nvPr/>
          </p:nvSpPr>
          <p:spPr>
            <a:xfrm>
              <a:off x="6072309" y="3957147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C9839-3A35-4666-999E-A4180C0EADC7}"/>
                </a:ext>
              </a:extLst>
            </p:cNvPr>
            <p:cNvSpPr txBox="1"/>
            <p:nvPr/>
          </p:nvSpPr>
          <p:spPr>
            <a:xfrm>
              <a:off x="6592900" y="3951315"/>
              <a:ext cx="51510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500" b="1" dirty="0">
                  <a:solidFill>
                    <a:srgbClr val="008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</a:t>
              </a:r>
              <a:endPara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E2B2049-693C-4FF5-853F-D8BE5D84A3F2}"/>
              </a:ext>
            </a:extLst>
          </p:cNvPr>
          <p:cNvGrpSpPr/>
          <p:nvPr/>
        </p:nvGrpSpPr>
        <p:grpSpPr>
          <a:xfrm>
            <a:off x="1061860" y="4615723"/>
            <a:ext cx="6312614" cy="718277"/>
            <a:chOff x="1042610" y="4057850"/>
            <a:chExt cx="6312614" cy="71827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D74EE59-494D-4139-846F-4AF4E797C49A}"/>
                </a:ext>
              </a:extLst>
            </p:cNvPr>
            <p:cNvGrpSpPr/>
            <p:nvPr/>
          </p:nvGrpSpPr>
          <p:grpSpPr>
            <a:xfrm>
              <a:off x="2429250" y="4259008"/>
              <a:ext cx="4925974" cy="402353"/>
              <a:chOff x="2429250" y="4259008"/>
              <a:chExt cx="4925974" cy="402353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374D572-C6E1-485A-B6E4-006696F04EFD}"/>
                  </a:ext>
                </a:extLst>
              </p:cNvPr>
              <p:cNvSpPr txBox="1"/>
              <p:nvPr/>
            </p:nvSpPr>
            <p:spPr>
              <a:xfrm>
                <a:off x="2457059" y="4259008"/>
                <a:ext cx="4898165" cy="40011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endParaRPr lang="en-US" sz="2000" dirty="0">
                  <a:solidFill>
                    <a:srgbClr val="FF0000"/>
                  </a:solidFill>
                  <a:latin typeface="Arial Rounded MT Bold" panose="020F0704030504030204" pitchFamily="34" charset="7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2710ED-ECB9-46AA-92FD-010269055981}"/>
                  </a:ext>
                </a:extLst>
              </p:cNvPr>
              <p:cNvSpPr txBox="1"/>
              <p:nvPr/>
            </p:nvSpPr>
            <p:spPr>
              <a:xfrm>
                <a:off x="2429250" y="4261251"/>
                <a:ext cx="489816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buNone/>
                </a:pPr>
                <a:r>
                  <a:rPr lang="en-US" sz="2000" dirty="0">
                    <a:solidFill>
                      <a:srgbClr val="C00000"/>
                    </a:solidFill>
                    <a:latin typeface="Arial Rounded MT Bold" panose="020F0704030504030204" pitchFamily="34" charset="77"/>
                  </a:rPr>
                  <a:t>HOWAREYOU?OK?REALLY?YES?NO </a:t>
                </a:r>
              </a:p>
            </p:txBody>
          </p:sp>
        </p:grpSp>
        <p:sp>
          <p:nvSpPr>
            <p:cNvPr id="37" name="Title 1">
              <a:extLst>
                <a:ext uri="{FF2B5EF4-FFF2-40B4-BE49-F238E27FC236}">
                  <a16:creationId xmlns:a16="http://schemas.microsoft.com/office/drawing/2014/main" id="{40EA5809-B066-4C69-B574-E9A3872A38C4}"/>
                </a:ext>
              </a:extLst>
            </p:cNvPr>
            <p:cNvSpPr txBox="1">
              <a:spLocks/>
            </p:cNvSpPr>
            <p:nvPr/>
          </p:nvSpPr>
          <p:spPr>
            <a:xfrm>
              <a:off x="1042610" y="4057850"/>
              <a:ext cx="1509690" cy="71827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solidFill>
                    <a:srgbClr val="C00000"/>
                  </a:solidFill>
                  <a:latin typeface="Arial Rounded MT Bold" panose="020F0704030504030204" pitchFamily="34" charset="77"/>
                </a:rPr>
                <a:t>File B</a:t>
              </a:r>
            </a:p>
          </p:txBody>
        </p:sp>
      </p:grpSp>
      <p:sp>
        <p:nvSpPr>
          <p:cNvPr id="48" name="Rectangle 3">
            <a:extLst>
              <a:ext uri="{FF2B5EF4-FFF2-40B4-BE49-F238E27FC236}">
                <a16:creationId xmlns:a16="http://schemas.microsoft.com/office/drawing/2014/main" id="{1E6AC14B-6342-404E-81B5-FDECF6E1D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32779" y="1419536"/>
            <a:ext cx="9276771" cy="172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  <a:sym typeface="+mn-lt"/>
              </a:rPr>
              <a:t>FSC: partition files (or data streams) into equal- and fixed-size chunks.</a:t>
            </a:r>
            <a:endParaRPr lang="en-US" altLang="en-US" sz="2400" dirty="0">
              <a:cs typeface="Arial"/>
            </a:endParaRP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Very fast! 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dirty="0">
                <a:cs typeface="Arial"/>
              </a:rPr>
              <a:t>But the </a:t>
            </a:r>
            <a:r>
              <a:rPr lang="en-US" altLang="en-US" sz="2400" dirty="0" err="1">
                <a:cs typeface="Arial"/>
              </a:rPr>
              <a:t>dedup</a:t>
            </a:r>
            <a:r>
              <a:rPr lang="en-US" altLang="en-US" sz="2400" dirty="0">
                <a:cs typeface="Arial"/>
              </a:rPr>
              <a:t> ratio can be significantly compromised.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b="1" dirty="0">
                <a:solidFill>
                  <a:srgbClr val="C00000"/>
                </a:solidFill>
                <a:cs typeface="Arial"/>
              </a:rPr>
              <a:t>The </a:t>
            </a:r>
            <a:r>
              <a:rPr lang="en-US" sz="2000" b="1" dirty="0">
                <a:solidFill>
                  <a:srgbClr val="C00000"/>
                </a:solidFill>
                <a:cs typeface="Arial"/>
              </a:rPr>
              <a:t>boundary-shift problem.</a:t>
            </a:r>
            <a:endParaRPr lang="en-US" altLang="en-US" sz="2000" b="1" dirty="0">
              <a:solidFill>
                <a:srgbClr val="C00000"/>
              </a:solidFill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794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518" y="328182"/>
            <a:ext cx="8432800" cy="1066800"/>
          </a:xfrm>
        </p:spPr>
        <p:txBody>
          <a:bodyPr/>
          <a:lstStyle/>
          <a:p>
            <a:pPr eaLnBrk="1" hangingPunct="1"/>
            <a:r>
              <a:rPr lang="en-US" sz="3200" b="1" dirty="0">
                <a:cs typeface="+mn-ea"/>
                <a:sym typeface="+mn-lt"/>
              </a:rPr>
              <a:t>Fixed-Size Chunking </a:t>
            </a:r>
            <a:r>
              <a:rPr lang="en-US" sz="3200" dirty="0">
                <a:cs typeface="+mn-ea"/>
                <a:sym typeface="+mn-lt"/>
              </a:rPr>
              <a:t>(FSC)</a:t>
            </a:r>
            <a:br>
              <a:rPr lang="en-US" sz="3200" dirty="0">
                <a:cs typeface="+mn-ea"/>
                <a:sym typeface="+mn-lt"/>
              </a:rPr>
            </a:br>
            <a:endParaRPr lang="en-US" altLang="en-US" sz="3000" b="1" dirty="0"/>
          </a:p>
        </p:txBody>
      </p:sp>
      <p:sp>
        <p:nvSpPr>
          <p:cNvPr id="9219" name="AutoShape 2" descr="Image result for google"/>
          <p:cNvSpPr>
            <a:spLocks noChangeAspect="1" noChangeArrowheads="1"/>
          </p:cNvSpPr>
          <p:nvPr/>
        </p:nvSpPr>
        <p:spPr bwMode="auto">
          <a:xfrm>
            <a:off x="274638" y="-1825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AA144-0165-49DA-8FA9-52FEB1940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E6574-8C8B-4EBF-8010-E5CDDCBFAAB8}" type="slidenum">
              <a:rPr lang="zh-CN" altLang="en-US" smtClean="0"/>
              <a:pPr/>
              <a:t>7</a:t>
            </a:fld>
            <a:endParaRPr lang="en-US" altLang="zh-CN"/>
          </a:p>
        </p:txBody>
      </p:sp>
      <p:sp>
        <p:nvSpPr>
          <p:cNvPr id="48" name="Rectangle 3">
            <a:extLst>
              <a:ext uri="{FF2B5EF4-FFF2-40B4-BE49-F238E27FC236}">
                <a16:creationId xmlns:a16="http://schemas.microsoft.com/office/drawing/2014/main" id="{1E6AC14B-6342-404E-81B5-FDECF6E1D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32779" y="1419536"/>
            <a:ext cx="9276771" cy="172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400" dirty="0">
                <a:cs typeface="Arial"/>
                <a:sym typeface="+mn-lt"/>
              </a:rPr>
              <a:t>FSC: partition files (or data streams) into equal- and fixed-size chunks.</a:t>
            </a:r>
            <a:endParaRPr lang="en-US" altLang="en-US" sz="2400" dirty="0">
              <a:cs typeface="Arial"/>
            </a:endParaRP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dirty="0">
                <a:cs typeface="Arial"/>
              </a:rPr>
              <a:t>Very fast! 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000" dirty="0"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400" dirty="0">
                <a:cs typeface="Arial"/>
              </a:rPr>
              <a:t>But the </a:t>
            </a:r>
            <a:r>
              <a:rPr lang="en-US" altLang="en-US" sz="2400" dirty="0" err="1">
                <a:cs typeface="Arial"/>
              </a:rPr>
              <a:t>dedup</a:t>
            </a:r>
            <a:r>
              <a:rPr lang="en-US" altLang="en-US" sz="2400" dirty="0">
                <a:cs typeface="Arial"/>
              </a:rPr>
              <a:t> ratio can be significantly compromised.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altLang="en-US" sz="2000" b="1" dirty="0">
                <a:solidFill>
                  <a:srgbClr val="C00000"/>
                </a:solidFill>
                <a:cs typeface="Arial"/>
              </a:rPr>
              <a:t>The </a:t>
            </a:r>
            <a:r>
              <a:rPr lang="en-US" sz="2000" b="1" dirty="0">
                <a:solidFill>
                  <a:srgbClr val="C00000"/>
                </a:solidFill>
                <a:cs typeface="Arial"/>
              </a:rPr>
              <a:t>boundary-shift problem.</a:t>
            </a:r>
            <a:endParaRPr lang="en-US" altLang="en-US" sz="2000" b="1" dirty="0">
              <a:solidFill>
                <a:srgbClr val="C00000"/>
              </a:solidFill>
              <a:cs typeface="Arial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F30D6AA-891B-45F5-B8EA-24DC887E67C6}"/>
              </a:ext>
            </a:extLst>
          </p:cNvPr>
          <p:cNvGrpSpPr/>
          <p:nvPr/>
        </p:nvGrpSpPr>
        <p:grpSpPr>
          <a:xfrm>
            <a:off x="1095919" y="4013740"/>
            <a:ext cx="6278555" cy="718277"/>
            <a:chOff x="1048860" y="3516804"/>
            <a:chExt cx="6278555" cy="71827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4A0B5B2-2DDE-4080-8141-85E9F5A561FE}"/>
                </a:ext>
              </a:extLst>
            </p:cNvPr>
            <p:cNvSpPr txBox="1"/>
            <p:nvPr/>
          </p:nvSpPr>
          <p:spPr>
            <a:xfrm>
              <a:off x="2429250" y="3657600"/>
              <a:ext cx="4898165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2000" dirty="0">
                  <a:latin typeface="Arial Rounded MT Bold" panose="020F0704030504030204" pitchFamily="34" charset="77"/>
                </a:rPr>
                <a:t>HOWAREYOU?OK?REALLY?YES?NO </a:t>
              </a:r>
            </a:p>
          </p:txBody>
        </p:sp>
        <p:sp>
          <p:nvSpPr>
            <p:cNvPr id="40" name="Title 1">
              <a:extLst>
                <a:ext uri="{FF2B5EF4-FFF2-40B4-BE49-F238E27FC236}">
                  <a16:creationId xmlns:a16="http://schemas.microsoft.com/office/drawing/2014/main" id="{FDEC569E-825A-4C84-9CAA-47598469DC3C}"/>
                </a:ext>
              </a:extLst>
            </p:cNvPr>
            <p:cNvSpPr txBox="1">
              <a:spLocks/>
            </p:cNvSpPr>
            <p:nvPr/>
          </p:nvSpPr>
          <p:spPr>
            <a:xfrm>
              <a:off x="1048860" y="3516804"/>
              <a:ext cx="1509690" cy="71827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Arial Rounded MT Bold" panose="020F0704030504030204" pitchFamily="34" charset="77"/>
                </a:rPr>
                <a:t>File A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9542827-8462-48BB-8436-6CDB9A5145E0}"/>
              </a:ext>
            </a:extLst>
          </p:cNvPr>
          <p:cNvGrpSpPr/>
          <p:nvPr/>
        </p:nvGrpSpPr>
        <p:grpSpPr>
          <a:xfrm>
            <a:off x="2558550" y="3991255"/>
            <a:ext cx="4145937" cy="1400176"/>
            <a:chOff x="2558550" y="3467480"/>
            <a:chExt cx="4145937" cy="1400176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F13293E-70CB-4CAC-B217-2020A19935BD}"/>
                </a:ext>
              </a:extLst>
            </p:cNvPr>
            <p:cNvCxnSpPr>
              <a:cxnSpLocks/>
            </p:cNvCxnSpPr>
            <p:nvPr/>
          </p:nvCxnSpPr>
          <p:spPr>
            <a:xfrm>
              <a:off x="3360079" y="3467480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52DE958-0A92-4643-8930-0A9723AD376B}"/>
                </a:ext>
              </a:extLst>
            </p:cNvPr>
            <p:cNvCxnSpPr>
              <a:cxnSpLocks/>
            </p:cNvCxnSpPr>
            <p:nvPr/>
          </p:nvCxnSpPr>
          <p:spPr>
            <a:xfrm>
              <a:off x="4782206" y="3467480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36A99B2-4406-496F-90A6-B0D4831E5EFF}"/>
                </a:ext>
              </a:extLst>
            </p:cNvPr>
            <p:cNvCxnSpPr>
              <a:cxnSpLocks/>
            </p:cNvCxnSpPr>
            <p:nvPr/>
          </p:nvCxnSpPr>
          <p:spPr>
            <a:xfrm>
              <a:off x="5479118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C49CCAD-BC52-4E12-99F7-D5BC53D5CD70}"/>
                </a:ext>
              </a:extLst>
            </p:cNvPr>
            <p:cNvCxnSpPr>
              <a:cxnSpLocks/>
            </p:cNvCxnSpPr>
            <p:nvPr/>
          </p:nvCxnSpPr>
          <p:spPr>
            <a:xfrm>
              <a:off x="6059910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7E073D-4EB5-4D2A-9B15-E1E5AD68CCBC}"/>
                </a:ext>
              </a:extLst>
            </p:cNvPr>
            <p:cNvCxnSpPr>
              <a:cxnSpLocks/>
            </p:cNvCxnSpPr>
            <p:nvPr/>
          </p:nvCxnSpPr>
          <p:spPr>
            <a:xfrm>
              <a:off x="4059660" y="3489965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D46E607-040E-4ECD-A685-E919CC77885C}"/>
                </a:ext>
              </a:extLst>
            </p:cNvPr>
            <p:cNvCxnSpPr>
              <a:cxnSpLocks/>
            </p:cNvCxnSpPr>
            <p:nvPr/>
          </p:nvCxnSpPr>
          <p:spPr>
            <a:xfrm>
              <a:off x="6704487" y="3496056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81327C-F0CB-4330-A0DE-1389D6525232}"/>
                </a:ext>
              </a:extLst>
            </p:cNvPr>
            <p:cNvCxnSpPr>
              <a:cxnSpLocks/>
            </p:cNvCxnSpPr>
            <p:nvPr/>
          </p:nvCxnSpPr>
          <p:spPr>
            <a:xfrm>
              <a:off x="2558550" y="3477768"/>
              <a:ext cx="0" cy="1371600"/>
            </a:xfrm>
            <a:prstGeom prst="line">
              <a:avLst/>
            </a:prstGeom>
            <a:ln w="2222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6910002-9058-4E36-8F0B-55CC1152CA17}"/>
              </a:ext>
            </a:extLst>
          </p:cNvPr>
          <p:cNvSpPr txBox="1"/>
          <p:nvPr/>
        </p:nvSpPr>
        <p:spPr>
          <a:xfrm>
            <a:off x="2476309" y="4893081"/>
            <a:ext cx="489816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buNone/>
            </a:pPr>
            <a:endParaRPr lang="en-US" sz="2000" dirty="0">
              <a:solidFill>
                <a:srgbClr val="FF0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0AEA51F-DA6A-4A16-8775-A1B0F086CE32}"/>
              </a:ext>
            </a:extLst>
          </p:cNvPr>
          <p:cNvSpPr txBox="1"/>
          <p:nvPr/>
        </p:nvSpPr>
        <p:spPr>
          <a:xfrm>
            <a:off x="2650634" y="4876074"/>
            <a:ext cx="48981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C00000"/>
                </a:solidFill>
                <a:latin typeface="Arial Rounded MT Bold" panose="020F0704030504030204" pitchFamily="34" charset="77"/>
              </a:rPr>
              <a:t>HOWAREYOU?OK?REALLY?YES?NO 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F98409C-90E3-41AB-8CF4-C233704E849B}"/>
              </a:ext>
            </a:extLst>
          </p:cNvPr>
          <p:cNvSpPr txBox="1">
            <a:spLocks/>
          </p:cNvSpPr>
          <p:nvPr/>
        </p:nvSpPr>
        <p:spPr>
          <a:xfrm>
            <a:off x="1061860" y="4691923"/>
            <a:ext cx="15096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rgbClr val="C00000"/>
                </a:solidFill>
                <a:latin typeface="Arial Rounded MT Bold" panose="020F0704030504030204" pitchFamily="34" charset="77"/>
              </a:rPr>
              <a:t>File 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5E9E620-A180-4C26-A4E3-FA10A94897FF}"/>
              </a:ext>
            </a:extLst>
          </p:cNvPr>
          <p:cNvSpPr txBox="1"/>
          <p:nvPr/>
        </p:nvSpPr>
        <p:spPr>
          <a:xfrm>
            <a:off x="2469573" y="4875086"/>
            <a:ext cx="315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latin typeface="Arial Rounded MT Bold" panose="020F0704030504030204" pitchFamily="34" charset="77"/>
              </a:rPr>
              <a:t>H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02A402-16B2-41C9-9628-DC64D778AF07}"/>
              </a:ext>
            </a:extLst>
          </p:cNvPr>
          <p:cNvGrpSpPr/>
          <p:nvPr/>
        </p:nvGrpSpPr>
        <p:grpSpPr>
          <a:xfrm>
            <a:off x="2684693" y="4407590"/>
            <a:ext cx="4556923" cy="652163"/>
            <a:chOff x="2551083" y="3951315"/>
            <a:chExt cx="4556923" cy="65216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E3956EF-B539-4DC2-9A8C-6E1A0DFDC60D}"/>
                </a:ext>
              </a:extLst>
            </p:cNvPr>
            <p:cNvSpPr txBox="1"/>
            <p:nvPr/>
          </p:nvSpPr>
          <p:spPr>
            <a:xfrm>
              <a:off x="2551083" y="3957147"/>
              <a:ext cx="51510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6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5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2288EB2-EBB6-41D0-9D4D-3E00AE588C63}"/>
                </a:ext>
              </a:extLst>
            </p:cNvPr>
            <p:cNvSpPr txBox="1"/>
            <p:nvPr/>
          </p:nvSpPr>
          <p:spPr>
            <a:xfrm>
              <a:off x="3413403" y="3957147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D242E67-74E6-465A-9ADE-761D7B796571}"/>
                </a:ext>
              </a:extLst>
            </p:cNvPr>
            <p:cNvSpPr txBox="1"/>
            <p:nvPr/>
          </p:nvSpPr>
          <p:spPr>
            <a:xfrm>
              <a:off x="4179897" y="3961164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691981C-5C44-48FA-B1F5-EA76C4BBC8B4}"/>
                </a:ext>
              </a:extLst>
            </p:cNvPr>
            <p:cNvSpPr txBox="1"/>
            <p:nvPr/>
          </p:nvSpPr>
          <p:spPr>
            <a:xfrm>
              <a:off x="4860292" y="3957147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8391F43-A2C3-4CF9-9299-37637C668834}"/>
                </a:ext>
              </a:extLst>
            </p:cNvPr>
            <p:cNvSpPr txBox="1"/>
            <p:nvPr/>
          </p:nvSpPr>
          <p:spPr>
            <a:xfrm>
              <a:off x="5461852" y="3957147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C9A5389-700F-47A8-8F7B-07BF17CA8C35}"/>
                </a:ext>
              </a:extLst>
            </p:cNvPr>
            <p:cNvSpPr txBox="1"/>
            <p:nvPr/>
          </p:nvSpPr>
          <p:spPr>
            <a:xfrm>
              <a:off x="6072309" y="3957147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42E403F-9F38-4951-829E-3E80D8501BF5}"/>
                </a:ext>
              </a:extLst>
            </p:cNvPr>
            <p:cNvSpPr txBox="1"/>
            <p:nvPr/>
          </p:nvSpPr>
          <p:spPr>
            <a:xfrm>
              <a:off x="6592900" y="3951315"/>
              <a:ext cx="5151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3200" dirty="0">
                  <a:solidFill>
                    <a:srgbClr val="FF0000"/>
                  </a:solidFill>
                  <a:latin typeface="Arial Rounded MT Bold" panose="020F0704030504030204" pitchFamily="34" charset="77"/>
                  <a:sym typeface="Wingdings 2" panose="05020102010507070707" pitchFamily="18" charset="2"/>
                </a:rPr>
                <a:t></a:t>
              </a:r>
              <a:endParaRPr lang="en-US" sz="3200" b="1" dirty="0"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841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518" y="328182"/>
            <a:ext cx="8432800" cy="1066800"/>
          </a:xfrm>
        </p:spPr>
        <p:txBody>
          <a:bodyPr/>
          <a:lstStyle/>
          <a:p>
            <a:pPr eaLnBrk="1" hangingPunct="1"/>
            <a:r>
              <a:rPr lang="en-US" sz="3200" b="1" dirty="0">
                <a:cs typeface="+mn-ea"/>
                <a:sym typeface="+mn-lt"/>
              </a:rPr>
              <a:t>Content-Defined Chunking (</a:t>
            </a:r>
            <a:r>
              <a:rPr lang="en-US" sz="3200" dirty="0">
                <a:cs typeface="+mn-ea"/>
                <a:sym typeface="+mn-lt"/>
              </a:rPr>
              <a:t>CDC)</a:t>
            </a:r>
            <a:br>
              <a:rPr lang="en-US" sz="3200" dirty="0">
                <a:cs typeface="+mn-ea"/>
                <a:sym typeface="+mn-lt"/>
              </a:rPr>
            </a:br>
            <a:endParaRPr lang="en-US" altLang="en-US" sz="3000" b="1" dirty="0"/>
          </a:p>
        </p:txBody>
      </p:sp>
      <p:sp>
        <p:nvSpPr>
          <p:cNvPr id="9219" name="AutoShape 2" descr="Image result for google"/>
          <p:cNvSpPr>
            <a:spLocks noChangeAspect="1" noChangeArrowheads="1"/>
          </p:cNvSpPr>
          <p:nvPr/>
        </p:nvSpPr>
        <p:spPr bwMode="auto">
          <a:xfrm>
            <a:off x="274638" y="-1825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Char char="•"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AA144-0165-49DA-8FA9-52FEB1940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209711" y="6529818"/>
            <a:ext cx="1905000" cy="457200"/>
          </a:xfrm>
        </p:spPr>
        <p:txBody>
          <a:bodyPr/>
          <a:lstStyle/>
          <a:p>
            <a:fld id="{DDEE6574-8C8B-4EBF-8010-E5CDDCBFAAB8}" type="slidenum">
              <a:rPr lang="zh-CN" altLang="en-US" smtClean="0"/>
              <a:pPr/>
              <a:t>8</a:t>
            </a:fld>
            <a:endParaRPr lang="en-US" altLang="zh-CN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A5C6B0-0B6B-410D-B282-C4A8450A7D8F}"/>
              </a:ext>
            </a:extLst>
          </p:cNvPr>
          <p:cNvGrpSpPr/>
          <p:nvPr/>
        </p:nvGrpSpPr>
        <p:grpSpPr>
          <a:xfrm>
            <a:off x="938520" y="3839214"/>
            <a:ext cx="6278555" cy="718277"/>
            <a:chOff x="1048860" y="3516804"/>
            <a:chExt cx="6278555" cy="7182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EE473BF-69C6-4065-AE96-A3148247ECE6}"/>
                </a:ext>
              </a:extLst>
            </p:cNvPr>
            <p:cNvSpPr txBox="1"/>
            <p:nvPr/>
          </p:nvSpPr>
          <p:spPr>
            <a:xfrm>
              <a:off x="2429250" y="3657600"/>
              <a:ext cx="4898165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en-US" sz="2000" dirty="0">
                  <a:latin typeface="Arial Rounded MT Bold" panose="020F0704030504030204" pitchFamily="34" charset="77"/>
                </a:rPr>
                <a:t>HOWAREYOU?OK?REALLY?YES?NO </a:t>
              </a: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EEF4BB48-50FA-442C-9571-C3988A05FCA9}"/>
                </a:ext>
              </a:extLst>
            </p:cNvPr>
            <p:cNvSpPr txBox="1">
              <a:spLocks/>
            </p:cNvSpPr>
            <p:nvPr/>
          </p:nvSpPr>
          <p:spPr>
            <a:xfrm>
              <a:off x="1048860" y="3516804"/>
              <a:ext cx="1509690" cy="71827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Arial Rounded MT Bold" panose="020F0704030504030204" pitchFamily="34" charset="77"/>
                </a:rPr>
                <a:t>File A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374D572-C6E1-485A-B6E4-006696F04EFD}"/>
              </a:ext>
            </a:extLst>
          </p:cNvPr>
          <p:cNvSpPr txBox="1"/>
          <p:nvPr/>
        </p:nvSpPr>
        <p:spPr>
          <a:xfrm>
            <a:off x="2318910" y="4718555"/>
            <a:ext cx="489816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buNone/>
            </a:pPr>
            <a:endParaRPr lang="en-US" sz="2000" dirty="0">
              <a:solidFill>
                <a:srgbClr val="FF0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2710ED-ECB9-46AA-92FD-010269055981}"/>
              </a:ext>
            </a:extLst>
          </p:cNvPr>
          <p:cNvSpPr txBox="1"/>
          <p:nvPr/>
        </p:nvSpPr>
        <p:spPr>
          <a:xfrm>
            <a:off x="2493235" y="4701548"/>
            <a:ext cx="489816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C00000"/>
                </a:solidFill>
                <a:latin typeface="Arial Rounded MT Bold" panose="020F0704030504030204" pitchFamily="34" charset="77"/>
              </a:rPr>
              <a:t>HOWAREYOU?OK?REALLY?YES?NO 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40EA5809-B066-4C69-B574-E9A3872A38C4}"/>
              </a:ext>
            </a:extLst>
          </p:cNvPr>
          <p:cNvSpPr txBox="1">
            <a:spLocks/>
          </p:cNvSpPr>
          <p:nvPr/>
        </p:nvSpPr>
        <p:spPr>
          <a:xfrm>
            <a:off x="913605" y="4535685"/>
            <a:ext cx="15096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rgbClr val="C00000"/>
                </a:solidFill>
                <a:latin typeface="Arial Rounded MT Bold" panose="020F0704030504030204" pitchFamily="34" charset="77"/>
              </a:rPr>
              <a:t>File 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B3CC17-C40E-4637-BB75-4DE0D57072FA}"/>
              </a:ext>
            </a:extLst>
          </p:cNvPr>
          <p:cNvSpPr txBox="1"/>
          <p:nvPr/>
        </p:nvSpPr>
        <p:spPr>
          <a:xfrm>
            <a:off x="2312174" y="4700560"/>
            <a:ext cx="315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latin typeface="Arial Rounded MT Bold" panose="020F0704030504030204" pitchFamily="34" charset="77"/>
              </a:rPr>
              <a:t>H</a:t>
            </a:r>
          </a:p>
        </p:txBody>
      </p:sp>
      <p:sp>
        <p:nvSpPr>
          <p:cNvPr id="34" name="Rectangle 3">
            <a:extLst>
              <a:ext uri="{FF2B5EF4-FFF2-40B4-BE49-F238E27FC236}">
                <a16:creationId xmlns:a16="http://schemas.microsoft.com/office/drawing/2014/main" id="{28C59D35-479D-43AB-9C1B-9DECDD8A41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387171"/>
            <a:ext cx="8001000" cy="172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r>
              <a:rPr lang="en-US" sz="2200" dirty="0">
                <a:cs typeface="Arial"/>
                <a:sym typeface="+mn-lt"/>
              </a:rPr>
              <a:t>CDC: determines chunk boundaries according to contents (a predefined special marker).</a:t>
            </a:r>
            <a:endParaRPr lang="en-US" altLang="en-US" sz="2200" dirty="0">
              <a:cs typeface="Arial"/>
            </a:endParaRPr>
          </a:p>
          <a:p>
            <a:pPr lvl="1"/>
            <a:r>
              <a:rPr lang="en-US" sz="2000" dirty="0">
                <a:cs typeface="+mn-ea"/>
                <a:sym typeface="+mn-lt"/>
              </a:rPr>
              <a:t>Variable chunk size.</a:t>
            </a:r>
          </a:p>
          <a:p>
            <a:pPr lvl="1"/>
            <a:r>
              <a:rPr lang="en-US" sz="2000" dirty="0">
                <a:cs typeface="+mn-ea"/>
                <a:sym typeface="+mn-lt"/>
              </a:rPr>
              <a:t>Addresses boundary-shift problem</a:t>
            </a:r>
          </a:p>
          <a:p>
            <a:pPr lvl="1"/>
            <a:r>
              <a:rPr lang="en-US" sz="2000" dirty="0">
                <a:cs typeface="+mn-ea"/>
                <a:sym typeface="+mn-lt"/>
              </a:rPr>
              <a:t>However, </a:t>
            </a:r>
            <a:r>
              <a:rPr lang="en-US" sz="2000" b="1" dirty="0">
                <a:solidFill>
                  <a:srgbClr val="C00000"/>
                </a:solidFill>
                <a:cs typeface="Arial"/>
                <a:sym typeface="+mn-lt"/>
              </a:rPr>
              <a:t>it can be very expensive</a:t>
            </a: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defRPr/>
            </a:pP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F26BA573-A664-4AB0-80FB-4950659EB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613" y="3352800"/>
            <a:ext cx="4568835" cy="5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r>
              <a:rPr lang="en-US" sz="2200" dirty="0">
                <a:cs typeface="Arial"/>
                <a:sym typeface="+mn-lt"/>
              </a:rPr>
              <a:t>Assume the special marker is ‘</a:t>
            </a:r>
            <a:r>
              <a:rPr lang="en-US" sz="2400" b="1" dirty="0">
                <a:cs typeface="Arial"/>
                <a:sym typeface="+mn-lt"/>
              </a:rPr>
              <a:t>?</a:t>
            </a:r>
            <a:r>
              <a:rPr lang="en-US" sz="2200" dirty="0">
                <a:cs typeface="Arial"/>
                <a:sym typeface="+mn-lt"/>
              </a:rPr>
              <a:t>’</a:t>
            </a:r>
            <a:endParaRPr lang="en-US" alt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2C152FF-3895-4A54-A11A-BE94FB9F1FDC}"/>
              </a:ext>
            </a:extLst>
          </p:cNvPr>
          <p:cNvSpPr/>
          <p:nvPr/>
        </p:nvSpPr>
        <p:spPr>
          <a:xfrm>
            <a:off x="4114800" y="3796874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66FC03A-159C-46AA-BDB7-7CFF58751FE7}"/>
              </a:ext>
            </a:extLst>
          </p:cNvPr>
          <p:cNvSpPr/>
          <p:nvPr/>
        </p:nvSpPr>
        <p:spPr>
          <a:xfrm>
            <a:off x="4667106" y="3804251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C92CA68-96D6-4A47-A07C-5484BAD98800}"/>
              </a:ext>
            </a:extLst>
          </p:cNvPr>
          <p:cNvSpPr/>
          <p:nvPr/>
        </p:nvSpPr>
        <p:spPr>
          <a:xfrm>
            <a:off x="5781390" y="3796873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44B7A1-5C62-48E4-8C32-178C2258D6BE}"/>
              </a:ext>
            </a:extLst>
          </p:cNvPr>
          <p:cNvSpPr/>
          <p:nvPr/>
        </p:nvSpPr>
        <p:spPr>
          <a:xfrm>
            <a:off x="6428649" y="3796873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405DBCB-FF56-4A28-82F9-B8FF31EB2126}"/>
              </a:ext>
            </a:extLst>
          </p:cNvPr>
          <p:cNvSpPr/>
          <p:nvPr/>
        </p:nvSpPr>
        <p:spPr>
          <a:xfrm>
            <a:off x="4281225" y="4569325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7C3F0CF-C1DE-4E7A-8A38-438332FF1A8B}"/>
              </a:ext>
            </a:extLst>
          </p:cNvPr>
          <p:cNvSpPr/>
          <p:nvPr/>
        </p:nvSpPr>
        <p:spPr>
          <a:xfrm>
            <a:off x="4825803" y="4555879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E85BA8-DA9B-41B2-BDE8-C31E44DB46A0}"/>
              </a:ext>
            </a:extLst>
          </p:cNvPr>
          <p:cNvSpPr/>
          <p:nvPr/>
        </p:nvSpPr>
        <p:spPr>
          <a:xfrm>
            <a:off x="5934476" y="4565272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6B92119-1CC7-439B-AD72-40D1D59AD8F2}"/>
              </a:ext>
            </a:extLst>
          </p:cNvPr>
          <p:cNvSpPr txBox="1"/>
          <p:nvPr/>
        </p:nvSpPr>
        <p:spPr>
          <a:xfrm>
            <a:off x="3074924" y="4261283"/>
            <a:ext cx="51510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dirty="0">
                <a:solidFill>
                  <a:srgbClr val="FF0000"/>
                </a:solidFill>
                <a:latin typeface="Arial Rounded MT Bold" panose="020F0704030504030204" pitchFamily="34" charset="77"/>
                <a:sym typeface="Wingdings 2" panose="05020102010507070707" pitchFamily="18" charset="2"/>
              </a:rPr>
              <a:t></a:t>
            </a:r>
            <a:endParaRPr lang="en-US" sz="3200" b="1" dirty="0">
              <a:solidFill>
                <a:srgbClr val="FF0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A08E4E2-12DE-4D69-B5BC-21A90A7D69D2}"/>
              </a:ext>
            </a:extLst>
          </p:cNvPr>
          <p:cNvSpPr txBox="1"/>
          <p:nvPr/>
        </p:nvSpPr>
        <p:spPr>
          <a:xfrm>
            <a:off x="4307329" y="4267787"/>
            <a:ext cx="51510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  <a:sym typeface="Wingdings 2" panose="05020102010507070707" pitchFamily="18" charset="2"/>
              </a:rPr>
              <a:t></a:t>
            </a:r>
            <a:endParaRPr lang="en-US" sz="3500" b="1" dirty="0">
              <a:solidFill>
                <a:srgbClr val="008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5D6FDFC-398E-46CD-B32E-79CDA5AA1D85}"/>
              </a:ext>
            </a:extLst>
          </p:cNvPr>
          <p:cNvSpPr txBox="1"/>
          <p:nvPr/>
        </p:nvSpPr>
        <p:spPr>
          <a:xfrm>
            <a:off x="5126847" y="4267787"/>
            <a:ext cx="51510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  <a:sym typeface="Wingdings 2" panose="05020102010507070707" pitchFamily="18" charset="2"/>
              </a:rPr>
              <a:t></a:t>
            </a:r>
            <a:endParaRPr lang="en-US" sz="3500" b="1" dirty="0">
              <a:solidFill>
                <a:srgbClr val="008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F2C6B0-EDAE-4600-80A4-4A27D5D15C8D}"/>
              </a:ext>
            </a:extLst>
          </p:cNvPr>
          <p:cNvSpPr txBox="1"/>
          <p:nvPr/>
        </p:nvSpPr>
        <p:spPr>
          <a:xfrm>
            <a:off x="6012055" y="4267787"/>
            <a:ext cx="51510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  <a:sym typeface="Wingdings 2" panose="05020102010507070707" pitchFamily="18" charset="2"/>
              </a:rPr>
              <a:t></a:t>
            </a:r>
            <a:endParaRPr lang="en-US" sz="3500" b="1" dirty="0">
              <a:solidFill>
                <a:srgbClr val="008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18EF944-D764-4779-B62B-BF6F747D9DA3}"/>
              </a:ext>
            </a:extLst>
          </p:cNvPr>
          <p:cNvSpPr txBox="1"/>
          <p:nvPr/>
        </p:nvSpPr>
        <p:spPr>
          <a:xfrm>
            <a:off x="6664125" y="4230586"/>
            <a:ext cx="515106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500" b="1" dirty="0">
                <a:solidFill>
                  <a:srgbClr val="008000"/>
                </a:solidFill>
                <a:latin typeface="Arial Rounded MT Bold" panose="020F0704030504030204" pitchFamily="34" charset="77"/>
                <a:sym typeface="Wingdings 2" panose="05020102010507070707" pitchFamily="18" charset="2"/>
              </a:rPr>
              <a:t></a:t>
            </a:r>
            <a:endParaRPr lang="en-US" sz="3500" b="1" dirty="0">
              <a:solidFill>
                <a:srgbClr val="008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5052C0-DA89-4143-AA3A-A1E4CCCD885B}"/>
              </a:ext>
            </a:extLst>
          </p:cNvPr>
          <p:cNvSpPr/>
          <p:nvPr/>
        </p:nvSpPr>
        <p:spPr>
          <a:xfrm>
            <a:off x="6613760" y="4569325"/>
            <a:ext cx="165536" cy="718277"/>
          </a:xfrm>
          <a:prstGeom prst="rect">
            <a:avLst/>
          </a:prstGeom>
          <a:solidFill>
            <a:srgbClr val="003399">
              <a:alpha val="46000"/>
            </a:srgbClr>
          </a:solidFill>
        </p:spPr>
        <p:txBody>
          <a:bodyPr wrap="square">
            <a:spAutoFit/>
          </a:bodyPr>
          <a:lstStyle/>
          <a:p>
            <a:pPr>
              <a:buNone/>
            </a:pPr>
            <a:endParaRPr lang="en-US" sz="1800" b="1" dirty="0">
              <a:latin typeface="Helvetica" pitchFamily="2" charset="0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685C92E6-1B8B-47B7-BDE7-B7877AB7A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61" y="5459145"/>
            <a:ext cx="8928388" cy="742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r>
              <a:rPr lang="en-US" sz="2200" dirty="0">
                <a:cs typeface="Arial"/>
                <a:sym typeface="+mn-lt"/>
              </a:rPr>
              <a:t>Actually the marker is determined by applying a hash function on a window of bytes, such as </a:t>
            </a:r>
            <a:r>
              <a:rPr lang="en-US" sz="2200" b="1" i="1" dirty="0">
                <a:cs typeface="Arial"/>
                <a:sym typeface="+mn-lt"/>
              </a:rPr>
              <a:t>hash(“YOU?”) == pre-defined-value</a:t>
            </a:r>
            <a:r>
              <a:rPr lang="en-US" sz="2200" dirty="0">
                <a:cs typeface="Arial"/>
                <a:sym typeface="+mn-lt"/>
              </a:rPr>
              <a:t>  </a:t>
            </a: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00554AE6-6B90-4C7B-A4EF-3495CD5C3D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65" y="6197610"/>
            <a:ext cx="8928388" cy="573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14350" indent="-5143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lnSpc>
                <a:spcPct val="90000"/>
              </a:lnSpc>
              <a:buClr>
                <a:schemeClr val="accent2"/>
              </a:buClr>
              <a:buNone/>
              <a:defRPr/>
            </a:pPr>
            <a:r>
              <a:rPr lang="en-US" sz="2200" dirty="0">
                <a:cs typeface="Arial"/>
                <a:sym typeface="Wingdings" panose="05000000000000000000" pitchFamily="2" charset="2"/>
              </a:rPr>
              <a:t> </a:t>
            </a:r>
            <a:r>
              <a:rPr lang="en-US" sz="2200" b="1" dirty="0">
                <a:solidFill>
                  <a:srgbClr val="C00000"/>
                </a:solidFill>
                <a:cs typeface="Arial"/>
                <a:sym typeface="+mn-lt"/>
              </a:rPr>
              <a:t>Even more expensive (likely more than half of the </a:t>
            </a:r>
            <a:r>
              <a:rPr lang="en-US" sz="2200" b="1" dirty="0" err="1">
                <a:solidFill>
                  <a:srgbClr val="C00000"/>
                </a:solidFill>
                <a:cs typeface="Arial"/>
                <a:sym typeface="+mn-lt"/>
              </a:rPr>
              <a:t>dedup</a:t>
            </a:r>
            <a:r>
              <a:rPr lang="en-US" sz="2200" b="1" dirty="0">
                <a:solidFill>
                  <a:srgbClr val="C00000"/>
                </a:solidFill>
                <a:cs typeface="Arial"/>
                <a:sym typeface="+mn-lt"/>
              </a:rPr>
              <a:t> cost!)</a:t>
            </a:r>
            <a:endParaRPr lang="en-US" altLang="en-US" sz="2200" b="1" dirty="0">
              <a:solidFill>
                <a:srgbClr val="C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577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37" grpId="0"/>
      <p:bldP spid="20" grpId="0"/>
      <p:bldP spid="35" grpId="0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7" grpId="0"/>
      <p:bldP spid="48" grpId="0"/>
      <p:bldP spid="49" grpId="0"/>
      <p:bldP spid="50" grpId="0"/>
      <p:bldP spid="52" grpId="0" animBg="1"/>
      <p:bldP spid="53" grpId="0"/>
      <p:bldP spid="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04E5-46AD-804E-A9AB-EE1B9370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886700" cy="994172"/>
          </a:xfrm>
        </p:spPr>
        <p:txBody>
          <a:bodyPr/>
          <a:lstStyle/>
          <a:p>
            <a:r>
              <a:rPr lang="en-US" sz="3200" b="1" dirty="0">
                <a:cs typeface="+mn-ea"/>
              </a:rPr>
              <a:t>Parallelizing CDC Chunking Operations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CC1F2-E7BA-334B-A3D9-D3BC3C41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48400" y="63191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 Hebrew" pitchFamily="2" charset="-79"/>
                <a:ea typeface="+mn-ea"/>
                <a:cs typeface="Arial Hebrew" pitchFamily="2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fld id="{F35A6404-F098-484C-B8AC-7A3F1090020D}" type="slidenum">
              <a:rPr lang="en-US" smtClean="0"/>
              <a:pPr>
                <a:buNone/>
              </a:pPr>
              <a:t>9</a:t>
            </a:fld>
            <a:endParaRPr lang="en-US" dirty="0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1138BB19-DB7D-497A-AB74-7913C17493CF}"/>
              </a:ext>
            </a:extLst>
          </p:cNvPr>
          <p:cNvSpPr/>
          <p:nvPr/>
        </p:nvSpPr>
        <p:spPr bwMode="auto">
          <a:xfrm>
            <a:off x="927492" y="2224088"/>
            <a:ext cx="7315200" cy="44291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5" name="Title 1">
            <a:extLst>
              <a:ext uri="{FF2B5EF4-FFF2-40B4-BE49-F238E27FC236}">
                <a16:creationId xmlns:a16="http://schemas.microsoft.com/office/drawing/2014/main" id="{BABF93CA-7735-4B48-8C4B-6D5A65342B11}"/>
              </a:ext>
            </a:extLst>
          </p:cNvPr>
          <p:cNvSpPr txBox="1">
            <a:spLocks/>
          </p:cNvSpPr>
          <p:nvPr/>
        </p:nvSpPr>
        <p:spPr>
          <a:xfrm>
            <a:off x="433410" y="1370554"/>
            <a:ext cx="1509690" cy="718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rial Rounded MT Bold" panose="020F0704030504030204" pitchFamily="34" charset="77"/>
              </a:rPr>
              <a:t>A File</a:t>
            </a:r>
          </a:p>
        </p:txBody>
      </p:sp>
    </p:spTree>
    <p:extLst>
      <p:ext uri="{BB962C8B-B14F-4D97-AF65-F5344CB8AC3E}">
        <p14:creationId xmlns:p14="http://schemas.microsoft.com/office/powerpoint/2010/main" val="33657250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SONG@CMHMKEJFUVWXY5K7" val="2826"/>
  <p:tag name="DEFAULTFONTSIZE" val="10"/>
  <p:tag name="DEFAULTWIDTH" val="388"/>
  <p:tag name="DEFAULTHEIGHT" val="287"/>
</p:tagLst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43000" marR="0" indent="-2286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43000" marR="0" indent="-2286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Default Design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93211</TotalTime>
  <Words>1254</Words>
  <Application>Microsoft Macintosh PowerPoint</Application>
  <PresentationFormat>On-screen Show (4:3)</PresentationFormat>
  <Paragraphs>274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Arial Hebrew</vt:lpstr>
      <vt:lpstr>Arial Rounded MT Bold</vt:lpstr>
      <vt:lpstr>Calibri</vt:lpstr>
      <vt:lpstr>Helvetica</vt:lpstr>
      <vt:lpstr>Source Sans Pro Black</vt:lpstr>
      <vt:lpstr>Times New Roman</vt:lpstr>
      <vt:lpstr>Wingdings</vt:lpstr>
      <vt:lpstr>Default Design</vt:lpstr>
      <vt:lpstr>Custom Design</vt:lpstr>
      <vt:lpstr>1_Custom Design</vt:lpstr>
      <vt:lpstr>SS-CDC:  A Two-stage Parallel Content-Defined Chunking Method for Data Deduplicating</vt:lpstr>
      <vt:lpstr>Data is Growing Rapidly  </vt:lpstr>
      <vt:lpstr>The Opportunity: Data Duplication is Common   </vt:lpstr>
      <vt:lpstr>The Deduplication Technique can Help.</vt:lpstr>
      <vt:lpstr>Deduplicate at Smaller Chunks …</vt:lpstr>
      <vt:lpstr>Fixed-Size Chunking (FSC) </vt:lpstr>
      <vt:lpstr>Fixed-Size Chunking (FSC) </vt:lpstr>
      <vt:lpstr>Content-Defined Chunking (CDC) </vt:lpstr>
      <vt:lpstr>Parallelizing CDC Chunking Operations</vt:lpstr>
      <vt:lpstr>Parallelizing CDC Chunking Operations</vt:lpstr>
      <vt:lpstr>Parallelizing CDC Chunking Operations</vt:lpstr>
      <vt:lpstr>Compromised Deduplication Ratio</vt:lpstr>
      <vt:lpstr>Chunks can be Different!</vt:lpstr>
      <vt:lpstr>The Goal of this Research</vt:lpstr>
      <vt:lpstr>Approach of the Proposed SS-CDC Chunking</vt:lpstr>
      <vt:lpstr>The Approach of the Proposed SS-CDC Chunking</vt:lpstr>
      <vt:lpstr>Advantages of SS-CDC  </vt:lpstr>
      <vt:lpstr>Experiment Setup </vt:lpstr>
      <vt:lpstr>The Datasets</vt:lpstr>
      <vt:lpstr>Single-thread/core Chunking Throughput</vt:lpstr>
      <vt:lpstr>Multi-thread/core Chunking Throughput</vt:lpstr>
      <vt:lpstr>Existing Parallel CDC Deduplication Ratio Reduction</vt:lpstr>
      <vt:lpstr>Conclusions</vt:lpstr>
    </vt:vector>
  </TitlesOfParts>
  <Company>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Coordinated Spatio-Temporal Access Control Model for Mobile Computing in Coalition Environments</dc:title>
  <dc:creator>PC</dc:creator>
  <cp:lastModifiedBy>Lin, Xing</cp:lastModifiedBy>
  <cp:revision>1269</cp:revision>
  <dcterms:created xsi:type="dcterms:W3CDTF">2005-03-28T13:21:58Z</dcterms:created>
  <dcterms:modified xsi:type="dcterms:W3CDTF">2019-06-04T19:54:31Z</dcterms:modified>
</cp:coreProperties>
</file>